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38" r:id="rId2"/>
    <p:sldId id="2654" r:id="rId3"/>
    <p:sldId id="2678" r:id="rId4"/>
    <p:sldId id="2698" r:id="rId5"/>
    <p:sldId id="2642" r:id="rId6"/>
    <p:sldId id="2677" r:id="rId7"/>
    <p:sldId id="2676" r:id="rId8"/>
    <p:sldId id="2679" r:id="rId9"/>
    <p:sldId id="2672" r:id="rId10"/>
    <p:sldId id="2627" r:id="rId11"/>
    <p:sldId id="464" r:id="rId12"/>
    <p:sldId id="2656" r:id="rId13"/>
    <p:sldId id="2546" r:id="rId14"/>
    <p:sldId id="2547" r:id="rId15"/>
    <p:sldId id="2562" r:id="rId16"/>
    <p:sldId id="2563" r:id="rId17"/>
    <p:sldId id="2566" r:id="rId18"/>
    <p:sldId id="2571" r:id="rId19"/>
    <p:sldId id="2681" r:id="rId20"/>
    <p:sldId id="2675" r:id="rId21"/>
    <p:sldId id="2680" r:id="rId22"/>
    <p:sldId id="2691" r:id="rId23"/>
    <p:sldId id="2692" r:id="rId24"/>
    <p:sldId id="2693" r:id="rId25"/>
    <p:sldId id="2694" r:id="rId26"/>
    <p:sldId id="2695" r:id="rId27"/>
    <p:sldId id="2697" r:id="rId28"/>
    <p:sldId id="2696" r:id="rId29"/>
    <p:sldId id="2690" r:id="rId30"/>
    <p:sldId id="2666" r:id="rId31"/>
    <p:sldId id="2536" r:id="rId32"/>
  </p:sldIdLst>
  <p:sldSz cx="12192000" cy="6858000"/>
  <p:notesSz cx="6858000" cy="9144000"/>
  <p:defaultTextStyle>
    <a:defPPr>
      <a:defRPr lang="en-US">
        <a:latin typeface="Arial"/>
        <a:ea typeface="Microsoft YaHei"/>
        <a:cs typeface="Arial"/>
      </a:defRPr>
    </a:defPPr>
    <a:lvl1pPr marL="0" algn="l" defTabSz="914400" rtl="0" eaLnBrk="1" latinLnBrk="0" hangingPunct="1">
      <a:defRPr sz="1800" kern="1200">
        <a:solidFill>
          <a:schemeClr val="tx1"/>
        </a:solidFill>
        <a:latin typeface="Arial"/>
        <a:ea typeface="Microsoft YaHei"/>
        <a:cs typeface="Arial"/>
      </a:defRPr>
    </a:lvl1pPr>
    <a:lvl2pPr marL="457200" algn="l" defTabSz="914400" rtl="0" eaLnBrk="1" latinLnBrk="0" hangingPunct="1">
      <a:defRPr sz="1800" kern="1200">
        <a:solidFill>
          <a:schemeClr val="tx1"/>
        </a:solidFill>
        <a:latin typeface="Arial"/>
        <a:ea typeface="Microsoft YaHei"/>
        <a:cs typeface="Arial"/>
      </a:defRPr>
    </a:lvl2pPr>
    <a:lvl3pPr marL="914400" algn="l" defTabSz="914400" rtl="0" eaLnBrk="1" latinLnBrk="0" hangingPunct="1">
      <a:defRPr sz="1800" kern="1200">
        <a:solidFill>
          <a:schemeClr val="tx1"/>
        </a:solidFill>
        <a:latin typeface="Arial"/>
        <a:ea typeface="Microsoft YaHei"/>
        <a:cs typeface="Arial"/>
      </a:defRPr>
    </a:lvl3pPr>
    <a:lvl4pPr marL="1371600" algn="l" defTabSz="914400" rtl="0" eaLnBrk="1" latinLnBrk="0" hangingPunct="1">
      <a:defRPr sz="1800" kern="1200">
        <a:solidFill>
          <a:schemeClr val="tx1"/>
        </a:solidFill>
        <a:latin typeface="Arial"/>
        <a:ea typeface="Microsoft YaHei"/>
        <a:cs typeface="Arial"/>
      </a:defRPr>
    </a:lvl4pPr>
    <a:lvl5pPr marL="1828800" algn="l" defTabSz="914400" rtl="0" eaLnBrk="1" latinLnBrk="0" hangingPunct="1">
      <a:defRPr sz="1800" kern="1200">
        <a:solidFill>
          <a:schemeClr val="tx1"/>
        </a:solidFill>
        <a:latin typeface="Arial"/>
        <a:ea typeface="Microsoft YaHei"/>
        <a:cs typeface="Arial"/>
      </a:defRPr>
    </a:lvl5pPr>
    <a:lvl6pPr marL="2286000" algn="l" defTabSz="914400" rtl="0" eaLnBrk="1" latinLnBrk="0" hangingPunct="1">
      <a:defRPr sz="1800" kern="1200">
        <a:solidFill>
          <a:schemeClr val="tx1"/>
        </a:solidFill>
        <a:latin typeface="Arial"/>
        <a:ea typeface="Microsoft YaHei"/>
        <a:cs typeface="Arial"/>
      </a:defRPr>
    </a:lvl6pPr>
    <a:lvl7pPr marL="2743200" algn="l" defTabSz="914400" rtl="0" eaLnBrk="1" latinLnBrk="0" hangingPunct="1">
      <a:defRPr sz="1800" kern="1200">
        <a:solidFill>
          <a:schemeClr val="tx1"/>
        </a:solidFill>
        <a:latin typeface="Arial"/>
        <a:ea typeface="Microsoft YaHei"/>
        <a:cs typeface="Arial"/>
      </a:defRPr>
    </a:lvl7pPr>
    <a:lvl8pPr marL="3200400" algn="l" defTabSz="914400" rtl="0" eaLnBrk="1" latinLnBrk="0" hangingPunct="1">
      <a:defRPr sz="1800" kern="1200">
        <a:solidFill>
          <a:schemeClr val="tx1"/>
        </a:solidFill>
        <a:latin typeface="Arial"/>
        <a:ea typeface="Microsoft YaHei"/>
        <a:cs typeface="Arial"/>
      </a:defRPr>
    </a:lvl8pPr>
    <a:lvl9pPr marL="3657600" algn="l" defTabSz="914400" rtl="0" eaLnBrk="1" latinLnBrk="0" hangingPunct="1">
      <a:defRPr sz="1800" kern="1200">
        <a:solidFill>
          <a:schemeClr val="tx1"/>
        </a:solidFill>
        <a:latin typeface="Arial"/>
        <a:ea typeface="Microsoft YaHei"/>
        <a:cs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 Wang" initials="XW" lastIdx="1" clrIdx="0">
    <p:extLst>
      <p:ext uri="{19B8F6BF-5375-455C-9EA6-DF929625EA0E}">
        <p15:presenceInfo xmlns:p15="http://schemas.microsoft.com/office/powerpoint/2012/main" userId="108c5194dfa573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E699"/>
    <a:srgbClr val="FFFFFF"/>
    <a:srgbClr val="B8B8B8"/>
    <a:srgbClr val="C5E0B4"/>
    <a:srgbClr val="F889FF"/>
    <a:srgbClr val="9987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85461" autoAdjust="0"/>
  </p:normalViewPr>
  <p:slideViewPr>
    <p:cSldViewPr snapToGrid="0" snapToObjects="1">
      <p:cViewPr varScale="1">
        <p:scale>
          <a:sx n="98" d="100"/>
          <a:sy n="98" d="100"/>
        </p:scale>
        <p:origin x="216" y="31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ea typeface="Microsoft YaHei"/>
                <a:cs typeface="Arial"/>
              </a:defRPr>
            </a:lvl1pPr>
          </a:lstStyle>
          <a:p>
            <a:endParaRPr lang="en-US">
              <a:latin typeface="Arial"/>
              <a:ea typeface="Microsoft YaHei"/>
              <a:cs typeface="Arial"/>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ea typeface="Microsoft YaHei"/>
                <a:cs typeface="Arial"/>
              </a:defRPr>
            </a:lvl1pPr>
          </a:lstStyle>
          <a:p>
            <a:fld id="{ACB64295-A23D-FF47-AB9D-EC3A9642ACBB}" type="datetimeFigureOut">
              <a:rPr lang="en-US" smtClean="0">
                <a:latin typeface="Arial"/>
                <a:ea typeface="Microsoft YaHei"/>
                <a:cs typeface="Arial"/>
              </a:rPr>
              <a:t>6/29/26</a:t>
            </a:fld>
            <a:endParaRPr lang="en-US">
              <a:latin typeface="Arial"/>
              <a:ea typeface="Microsoft YaHei"/>
              <a:cs typeface="Arial"/>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latin typeface="Arial"/>
              <a:ea typeface="Microsoft YaHei"/>
              <a:cs typeface="Arial"/>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ea typeface="Microsoft YaHei"/>
                <a:cs typeface="Arial"/>
              </a:defRPr>
            </a:lvl1pPr>
          </a:lstStyle>
          <a:p>
            <a:endParaRPr lang="en-US">
              <a:latin typeface="Arial"/>
              <a:ea typeface="Microsoft YaHei"/>
              <a:cs typeface="Arial"/>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ea typeface="Microsoft YaHei"/>
                <a:cs typeface="Arial"/>
              </a:defRPr>
            </a:lvl1pPr>
          </a:lstStyle>
          <a:p>
            <a:fld id="{841BA3F6-9033-5240-8178-EB280693EA5C}"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266586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icrosoft YaHei"/>
        <a:cs typeface="Arial"/>
      </a:defRPr>
    </a:lvl1pPr>
    <a:lvl2pPr marL="457200" algn="l" defTabSz="914400" rtl="0" eaLnBrk="1" latinLnBrk="0" hangingPunct="1">
      <a:defRPr sz="1200" kern="1200">
        <a:solidFill>
          <a:schemeClr val="tx1"/>
        </a:solidFill>
        <a:latin typeface="Arial"/>
        <a:ea typeface="Microsoft YaHei"/>
        <a:cs typeface="Arial"/>
      </a:defRPr>
    </a:lvl2pPr>
    <a:lvl3pPr marL="914400" algn="l" defTabSz="914400" rtl="0" eaLnBrk="1" latinLnBrk="0" hangingPunct="1">
      <a:defRPr sz="1200" kern="1200">
        <a:solidFill>
          <a:schemeClr val="tx1"/>
        </a:solidFill>
        <a:latin typeface="Arial"/>
        <a:ea typeface="Microsoft YaHei"/>
        <a:cs typeface="Arial"/>
      </a:defRPr>
    </a:lvl3pPr>
    <a:lvl4pPr marL="1371600" algn="l" defTabSz="914400" rtl="0" eaLnBrk="1" latinLnBrk="0" hangingPunct="1">
      <a:defRPr sz="1200" kern="1200">
        <a:solidFill>
          <a:schemeClr val="tx1"/>
        </a:solidFill>
        <a:latin typeface="Arial"/>
        <a:ea typeface="Microsoft YaHei"/>
        <a:cs typeface="Arial"/>
      </a:defRPr>
    </a:lvl4pPr>
    <a:lvl5pPr marL="1828800" algn="l" defTabSz="914400" rtl="0" eaLnBrk="1" latinLnBrk="0" hangingPunct="1">
      <a:defRPr sz="1200" kern="1200">
        <a:solidFill>
          <a:schemeClr val="tx1"/>
        </a:solidFill>
        <a:latin typeface="Arial"/>
        <a:ea typeface="Microsoft YaHei"/>
        <a:cs typeface="Arial"/>
      </a:defRPr>
    </a:lvl5pPr>
    <a:lvl6pPr marL="2286000" algn="l" defTabSz="914400" rtl="0" eaLnBrk="1" latinLnBrk="0" hangingPunct="1">
      <a:defRPr sz="1200" kern="1200">
        <a:solidFill>
          <a:schemeClr val="tx1"/>
        </a:solidFill>
        <a:latin typeface="Arial"/>
        <a:ea typeface="Microsoft YaHei"/>
        <a:cs typeface="Arial"/>
      </a:defRPr>
    </a:lvl6pPr>
    <a:lvl7pPr marL="2743200" algn="l" defTabSz="914400" rtl="0" eaLnBrk="1" latinLnBrk="0" hangingPunct="1">
      <a:defRPr sz="1200" kern="1200">
        <a:solidFill>
          <a:schemeClr val="tx1"/>
        </a:solidFill>
        <a:latin typeface="Arial"/>
        <a:ea typeface="Microsoft YaHei"/>
        <a:cs typeface="Arial"/>
      </a:defRPr>
    </a:lvl7pPr>
    <a:lvl8pPr marL="3200400" algn="l" defTabSz="914400" rtl="0" eaLnBrk="1" latinLnBrk="0" hangingPunct="1">
      <a:defRPr sz="1200" kern="1200">
        <a:solidFill>
          <a:schemeClr val="tx1"/>
        </a:solidFill>
        <a:latin typeface="Arial"/>
        <a:ea typeface="Microsoft YaHei"/>
        <a:cs typeface="Arial"/>
      </a:defRPr>
    </a:lvl8pPr>
    <a:lvl9pPr marL="3657600" algn="l" defTabSz="914400" rtl="0" eaLnBrk="1" latinLnBrk="0" hangingPunct="1">
      <a:defRPr sz="1200" kern="1200">
        <a:solidFill>
          <a:schemeClr val="tx1"/>
        </a:solidFill>
        <a:latin typeface="Arial"/>
        <a:ea typeface="Microsoft YaHei"/>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a:t>
            </a:fld>
            <a:endParaRPr lang="en-GB">
              <a:latin typeface="Arial"/>
              <a:ea typeface="Microsoft YaHei"/>
              <a:cs typeface="Arial"/>
            </a:endParaRPr>
          </a:p>
        </p:txBody>
      </p:sp>
      <p:sp>
        <p:nvSpPr>
          <p:cNvPr id="103426" name="Rectangle 2"/>
          <p:cNvSpPr>
            <a:spLocks noGrp="1" noRot="1" noChangeAspect="1" noChangeArrowheads="1" noTextEdit="1"/>
          </p:cNvSpPr>
          <p:nvPr>
            <p:ph type="sldImg"/>
          </p:nvPr>
        </p:nvSpPr>
        <p:spPr>
          <a:xfrm>
            <a:off x="685800" y="1143000"/>
            <a:ext cx="5486400" cy="3086100"/>
          </a:xfrm>
          <a:ln/>
        </p:spPr>
      </p:sp>
      <p:sp>
        <p:nvSpPr>
          <p:cNvPr id="103427" name="Rectangle 3"/>
          <p:cNvSpPr>
            <a:spLocks noGrp="1" noChangeArrowheads="1"/>
          </p:cNvSpPr>
          <p:nvPr>
            <p:ph type="body" idx="1"/>
          </p:nvPr>
        </p:nvSpPr>
        <p:spPr/>
        <p:txBody>
          <a:bodyPr/>
          <a:lstStyle/>
          <a:p>
            <a:r>
              <a:rPr lang="en-US" dirty="0">
                <a:latin typeface="Arial"/>
                <a:ea typeface="Microsoft YaHei"/>
                <a:cs typeface="Arial"/>
              </a:rPr>
              <a:t>I will frame the whole presentation from a joint optimization perspective. The core question is how multimodal item representations can be optimized together with recommendation objectives instead of being used as fixed, pre-extracted features.</a:t>
            </a:r>
          </a:p>
          <a:p>
            <a:r>
              <a:rPr lang="en-US" dirty="0">
                <a:latin typeface="Arial"/>
                <a:ea typeface="Microsoft YaHei"/>
                <a:cs typeface="Arial"/>
              </a:rPr>
              <a:t>The talk has two representation branches. IISAN, IISAN-Versa, and CROSSAN focus on continuous representations, where items are represented as dense text/image/multimodal embeddings. DIGER focuses on discrete representations, where items are represented as semantic ID tokens for generative recommendation.</a:t>
            </a:r>
          </a:p>
          <a:p>
            <a:r>
              <a:rPr lang="en-US" dirty="0">
                <a:latin typeface="Arial"/>
                <a:ea typeface="Microsoft YaHei"/>
                <a:cs typeface="Arial"/>
              </a:rPr>
              <a:t>The main message is that foundation models provide strong multimodal priors, but recommendation performance depends on how efficiently and stably we align those representations with user preference signals.</a:t>
            </a:r>
          </a:p>
          <a:p>
            <a:endParaRPr lang="en-US" dirty="0"/>
          </a:p>
        </p:txBody>
      </p:sp>
    </p:spTree>
    <p:extLst>
      <p:ext uri="{BB962C8B-B14F-4D97-AF65-F5344CB8AC3E}">
        <p14:creationId xmlns:p14="http://schemas.microsoft.com/office/powerpoint/2010/main" val="3885209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12AD-3169-7D35-F31A-2E33BF05843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A3A60CC-D9C7-2306-1899-927728186342}"/>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pPr/>
              <a:t>10</a:t>
            </a:fld>
            <a:endParaRPr lang="en-GB"/>
          </a:p>
        </p:txBody>
      </p:sp>
      <p:sp>
        <p:nvSpPr>
          <p:cNvPr id="103426" name="Rectangle 2">
            <a:extLst>
              <a:ext uri="{FF2B5EF4-FFF2-40B4-BE49-F238E27FC236}">
                <a16:creationId xmlns:a16="http://schemas.microsoft.com/office/drawing/2014/main" id="{B940FDFF-0771-1C50-20AD-8DC0FC8D1369}"/>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A3B0D23-FF15-36D9-0A60-976A65FDB299}"/>
              </a:ext>
            </a:extLst>
          </p:cNvPr>
          <p:cNvSpPr>
            <a:spLocks noGrp="1" noChangeArrowheads="1"/>
          </p:cNvSpPr>
          <p:nvPr>
            <p:ph type="body" idx="1"/>
          </p:nvPr>
        </p:nvSpPr>
        <p:spPr/>
        <p:txBody>
          <a:bodyPr/>
          <a:lstStyle/>
          <a:p>
            <a:r>
              <a:rPr lang="en-US" dirty="0">
                <a:latin typeface="Arial"/>
                <a:ea typeface="Microsoft YaHei"/>
                <a:cs typeface="Arial"/>
              </a:rPr>
              <a:t>This slide introduces the efficiency problem more directly. Full fine-tuning updates the whole modality encoder, so it is expensive in GPU memory and training time.</a:t>
            </a:r>
          </a:p>
          <a:p>
            <a:r>
              <a:rPr lang="en-US" dirty="0">
                <a:latin typeface="Arial"/>
                <a:ea typeface="Microsoft YaHei"/>
                <a:cs typeface="Arial"/>
              </a:rPr>
              <a:t>Embedded PEFT methods such as adapters or LoRA reduce the number of trainable parameters, but they still require forward and backward propagation through the backbone because the trainable modules are inside the model.</a:t>
            </a:r>
          </a:p>
          <a:p>
            <a:r>
              <a:rPr lang="en-US" dirty="0">
                <a:latin typeface="Arial"/>
                <a:ea typeface="Microsoft YaHei"/>
                <a:cs typeface="Arial"/>
              </a:rPr>
              <a:t>From the joint optimization perspective, the goal is to keep the benefit of recommendation-specific adaptation while avoiding repeated optimization of the entire foundation encoder. This leads to decoupled PEFT in IISAN.</a:t>
            </a:r>
          </a:p>
          <a:p>
            <a:endParaRPr lang="en-US"/>
          </a:p>
        </p:txBody>
      </p:sp>
    </p:spTree>
    <p:extLst>
      <p:ext uri="{BB962C8B-B14F-4D97-AF65-F5344CB8AC3E}">
        <p14:creationId xmlns:p14="http://schemas.microsoft.com/office/powerpoint/2010/main" val="24016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Microsoft YaHei"/>
                <a:cs typeface="Arial"/>
              </a:rPr>
              <a:t>IISAN addresses this problem by separating the frozen pretrained encoders from trainable side adapter towers.</a:t>
            </a:r>
          </a:p>
          <a:p>
            <a:r>
              <a:rPr lang="en-US" dirty="0">
                <a:latin typeface="Arial"/>
                <a:ea typeface="Microsoft YaHei"/>
                <a:cs typeface="Arial"/>
              </a:rPr>
              <a:t>The architecture performs intra-modal adaptation within each modality and inter-modal adaptation across modalities. The dense item representations are still optimized for recommendation, but the expensive backbone is not directly updated.</a:t>
            </a:r>
          </a:p>
          <a:p>
            <a:r>
              <a:rPr lang="en-US" dirty="0">
                <a:latin typeface="Arial"/>
                <a:ea typeface="Microsoft YaHei"/>
                <a:cs typeface="Arial"/>
              </a:rPr>
              <a:t>This is the first key idea in the continuous branch: joint optimization does not have to mean full fine-tuning. We can optimize recommendation-specific side networks around frozen foundation representations.</a:t>
            </a:r>
          </a:p>
          <a:p>
            <a:endParaRPr lang="en-US"/>
          </a:p>
        </p:txBody>
      </p:sp>
      <p:sp>
        <p:nvSpPr>
          <p:cNvPr id="4" name="Slide Number Placeholder 3"/>
          <p:cNvSpPr>
            <a:spLocks noGrp="1"/>
          </p:cNvSpPr>
          <p:nvPr>
            <p:ph type="sldNum" sz="quarter" idx="5"/>
          </p:nvPr>
        </p:nvSpPr>
        <p:spPr/>
        <p:txBody>
          <a:bodyPr/>
          <a:lstStyle/>
          <a:p>
            <a:fld id="{298FB250-D626-45AA-A956-E7B3E109F9CB}" type="slidenum">
              <a:rPr lang="en-GB" smtClean="0">
                <a:latin typeface="Arial"/>
                <a:ea typeface="Microsoft YaHei"/>
                <a:cs typeface="Arial"/>
              </a:rPr>
              <a:t>11</a:t>
            </a:fld>
            <a:endParaRPr lang="en-GB">
              <a:latin typeface="Arial"/>
              <a:ea typeface="Microsoft YaHei"/>
              <a:cs typeface="Arial"/>
            </a:endParaRPr>
          </a:p>
        </p:txBody>
      </p:sp>
    </p:spTree>
    <p:extLst>
      <p:ext uri="{BB962C8B-B14F-4D97-AF65-F5344CB8AC3E}">
        <p14:creationId xmlns:p14="http://schemas.microsoft.com/office/powerpoint/2010/main" val="2776642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12AD-3169-7D35-F31A-2E33BF05843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A3A60CC-D9C7-2306-1899-927728186342}"/>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12</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B940FDFF-0771-1C50-20AD-8DC0FC8D1369}"/>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A3B0D23-FF15-36D9-0A60-976A65FDB299}"/>
              </a:ext>
            </a:extLst>
          </p:cNvPr>
          <p:cNvSpPr>
            <a:spLocks noGrp="1" noChangeArrowheads="1"/>
          </p:cNvSpPr>
          <p:nvPr>
            <p:ph type="body" idx="1"/>
          </p:nvPr>
        </p:nvSpPr>
        <p:spPr/>
        <p:txBody>
          <a:bodyPr/>
          <a:lstStyle/>
          <a:p>
            <a:r>
              <a:rPr lang="en-US" dirty="0">
                <a:latin typeface="Arial"/>
                <a:ea typeface="Microsoft YaHei"/>
                <a:cs typeface="Arial"/>
              </a:rPr>
              <a:t>The caching mechanism is the main efficiency advantage of decoupled PEFT. In embedded PEFT, adapter updates change hidden states in later transformer blocks, so the backbone computation must be repeated during training.</a:t>
            </a:r>
          </a:p>
          <a:p>
            <a:r>
              <a:rPr lang="en-US" dirty="0">
                <a:latin typeface="Arial"/>
                <a:ea typeface="Microsoft YaHei"/>
                <a:cs typeface="Arial"/>
              </a:rPr>
              <a:t>In decoupled PEFT, the backbone is frozen and the side modules do not change its hidden states. Therefore those hidden states can be cached and reused.</a:t>
            </a:r>
          </a:p>
          <a:p>
            <a:r>
              <a:rPr lang="en-US" dirty="0">
                <a:latin typeface="Arial"/>
                <a:ea typeface="Microsoft YaHei"/>
                <a:cs typeface="Arial"/>
              </a:rPr>
              <a:t>This turns the efficiency problem from an architectural issue into a caching-friendly computation graph, which is crucial for applying large multimodal encoders in recommendation.</a:t>
            </a:r>
          </a:p>
          <a:p>
            <a:endParaRPr lang="en-US"/>
          </a:p>
        </p:txBody>
      </p:sp>
    </p:spTree>
    <p:extLst>
      <p:ext uri="{BB962C8B-B14F-4D97-AF65-F5344CB8AC3E}">
        <p14:creationId xmlns:p14="http://schemas.microsoft.com/office/powerpoint/2010/main" val="958172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8A6A4-4E5D-2038-B840-F52617663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A4100-0A0E-8849-5406-8E67C6850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CBC03-8365-AB41-6257-373CC7AC64C8}"/>
              </a:ext>
            </a:extLst>
          </p:cNvPr>
          <p:cNvSpPr>
            <a:spLocks noGrp="1"/>
          </p:cNvSpPr>
          <p:nvPr>
            <p:ph type="body" idx="1"/>
          </p:nvPr>
        </p:nvSpPr>
        <p:spPr/>
        <p:txBody>
          <a:bodyPr/>
          <a:lstStyle/>
          <a:p>
            <a:r>
              <a:rPr lang="en-US" dirty="0">
                <a:latin typeface="Arial"/>
                <a:ea typeface="Microsoft YaHei"/>
                <a:cs typeface="Arial"/>
              </a:rPr>
              <a:t>The experimental results show that IISAN maintains strong recommendation performance while improving efficiency in training time, memory, and trainable parameters.</a:t>
            </a:r>
          </a:p>
          <a:p>
            <a:r>
              <a:rPr lang="en-US" dirty="0">
                <a:latin typeface="Arial"/>
                <a:ea typeface="Microsoft YaHei"/>
                <a:cs typeface="Arial"/>
              </a:rPr>
              <a:t>The important point is that efficiency should not only be measured by parameter count. For recommendation systems, caching, memory footprint, and repeated item encoding are equally important.</a:t>
            </a:r>
          </a:p>
          <a:p>
            <a:r>
              <a:rPr lang="en-US" dirty="0">
                <a:latin typeface="Arial"/>
                <a:ea typeface="Microsoft YaHei"/>
                <a:cs typeface="Arial"/>
              </a:rPr>
              <a:t>Therefore IISAN demonstrates that joint optimization of continuous multimodal representations can be both effective and practical.</a:t>
            </a:r>
          </a:p>
          <a:p>
            <a:endParaRPr lang="en-US"/>
          </a:p>
        </p:txBody>
      </p:sp>
      <p:sp>
        <p:nvSpPr>
          <p:cNvPr id="4" name="Slide Number Placeholder 3">
            <a:extLst>
              <a:ext uri="{FF2B5EF4-FFF2-40B4-BE49-F238E27FC236}">
                <a16:creationId xmlns:a16="http://schemas.microsoft.com/office/drawing/2014/main" id="{77933221-7AAC-F370-6F7F-84A451B32CD8}"/>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13</a:t>
            </a:fld>
            <a:endParaRPr lang="en-GB">
              <a:latin typeface="Arial"/>
              <a:ea typeface="Microsoft YaHei"/>
              <a:cs typeface="Arial"/>
            </a:endParaRPr>
          </a:p>
        </p:txBody>
      </p:sp>
    </p:spTree>
    <p:extLst>
      <p:ext uri="{BB962C8B-B14F-4D97-AF65-F5344CB8AC3E}">
        <p14:creationId xmlns:p14="http://schemas.microsoft.com/office/powerpoint/2010/main" val="2216715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B3F5-464C-4023-C6A1-938D6C995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D4129-C448-FA97-F3EE-E1780474D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69EFA-DF00-0298-011E-CCC4E5797BE9}"/>
              </a:ext>
            </a:extLst>
          </p:cNvPr>
          <p:cNvSpPr>
            <a:spLocks noGrp="1"/>
          </p:cNvSpPr>
          <p:nvPr>
            <p:ph type="body" idx="1"/>
          </p:nvPr>
        </p:nvSpPr>
        <p:spPr/>
        <p:txBody>
          <a:bodyPr/>
          <a:lstStyle/>
          <a:p>
            <a:r>
              <a:rPr lang="en-US" dirty="0">
                <a:latin typeface="Arial"/>
                <a:ea typeface="Microsoft YaHei"/>
                <a:cs typeface="Arial"/>
              </a:rPr>
              <a:t>After IISAN, the next motivation is versatility. IISAN shows how to make adaptation efficient, but real multimodal foundation encoders are often structurally different.</a:t>
            </a:r>
          </a:p>
          <a:p>
            <a:r>
              <a:rPr lang="en-US" dirty="0">
                <a:latin typeface="Arial"/>
                <a:ea typeface="Microsoft YaHei"/>
                <a:cs typeface="Arial"/>
              </a:rPr>
              <a:t>For example, text encoders or LLMs can be much deeper than visual encoders. If we assume one-to-one layer matching, the adaptation architecture becomes fragile.</a:t>
            </a:r>
          </a:p>
          <a:p>
            <a:r>
              <a:rPr lang="en-US" dirty="0">
                <a:latin typeface="Arial"/>
                <a:ea typeface="Microsoft YaHei"/>
                <a:cs typeface="Arial"/>
              </a:rPr>
              <a:t>This motivates IISAN-Versa: we need a joint optimization framework for continuous representations that can handle heterogeneous encoder depth and scale.</a:t>
            </a:r>
          </a:p>
          <a:p>
            <a:endParaRPr lang="en-US"/>
          </a:p>
        </p:txBody>
      </p:sp>
      <p:sp>
        <p:nvSpPr>
          <p:cNvPr id="4" name="Slide Number Placeholder 3">
            <a:extLst>
              <a:ext uri="{FF2B5EF4-FFF2-40B4-BE49-F238E27FC236}">
                <a16:creationId xmlns:a16="http://schemas.microsoft.com/office/drawing/2014/main" id="{EA942AC2-CCBE-6415-1AA6-375A5A0AEBA0}"/>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14</a:t>
            </a:fld>
            <a:endParaRPr lang="en-GB">
              <a:latin typeface="Arial"/>
              <a:ea typeface="Microsoft YaHei"/>
              <a:cs typeface="Arial"/>
            </a:endParaRPr>
          </a:p>
        </p:txBody>
      </p:sp>
    </p:spTree>
    <p:extLst>
      <p:ext uri="{BB962C8B-B14F-4D97-AF65-F5344CB8AC3E}">
        <p14:creationId xmlns:p14="http://schemas.microsoft.com/office/powerpoint/2010/main" val="1081939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8FBA1-806C-F742-8AEE-0E01A7CD1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439BC-0BBA-FCFA-E171-1511F857B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61475-65B4-4029-2EF3-DE92C1ADB295}"/>
              </a:ext>
            </a:extLst>
          </p:cNvPr>
          <p:cNvSpPr>
            <a:spLocks noGrp="1"/>
          </p:cNvSpPr>
          <p:nvPr>
            <p:ph type="body" idx="1"/>
          </p:nvPr>
        </p:nvSpPr>
        <p:spPr/>
        <p:txBody>
          <a:bodyPr/>
          <a:lstStyle/>
          <a:p>
            <a:r>
              <a:rPr lang="en-US" dirty="0">
                <a:latin typeface="Arial"/>
                <a:ea typeface="Microsoft YaHei"/>
                <a:cs typeface="Arial"/>
              </a:rPr>
              <a:t>This slide illustrates the structural asymmetry problem. Text transformers are usually deeper than visual transformers, and the layer correspondence between modalities is not obvious.</a:t>
            </a:r>
          </a:p>
          <a:p>
            <a:r>
              <a:rPr lang="en-US" dirty="0">
                <a:latin typeface="Arial"/>
                <a:ea typeface="Microsoft YaHei"/>
                <a:cs typeface="Arial"/>
              </a:rPr>
              <a:t>If we force direct alignment between every layer, the side adapter design becomes inefficient or mismatched.</a:t>
            </a:r>
          </a:p>
          <a:p>
            <a:r>
              <a:rPr lang="en-US" dirty="0">
                <a:latin typeface="Arial"/>
                <a:ea typeface="Microsoft YaHei"/>
                <a:cs typeface="Arial"/>
              </a:rPr>
              <a:t>So the motivation for IISAN-Versa is to adapt continuous multimodal representations across asymmetric foundation encoders without giving up the efficiency benefits of IISAN.</a:t>
            </a:r>
          </a:p>
          <a:p>
            <a:endParaRPr lang="en-US"/>
          </a:p>
        </p:txBody>
      </p:sp>
      <p:sp>
        <p:nvSpPr>
          <p:cNvPr id="4" name="Slide Number Placeholder 3">
            <a:extLst>
              <a:ext uri="{FF2B5EF4-FFF2-40B4-BE49-F238E27FC236}">
                <a16:creationId xmlns:a16="http://schemas.microsoft.com/office/drawing/2014/main" id="{542A3CA3-AEEE-2D27-C96A-B2ED8147B4D6}"/>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15</a:t>
            </a:fld>
            <a:endParaRPr lang="en-GB">
              <a:latin typeface="Arial"/>
              <a:ea typeface="Microsoft YaHei"/>
              <a:cs typeface="Arial"/>
            </a:endParaRPr>
          </a:p>
        </p:txBody>
      </p:sp>
    </p:spTree>
    <p:extLst>
      <p:ext uri="{BB962C8B-B14F-4D97-AF65-F5344CB8AC3E}">
        <p14:creationId xmlns:p14="http://schemas.microsoft.com/office/powerpoint/2010/main" val="1733894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3D5AC-B172-5CE5-4393-E702F8497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FA0C3-A768-ABE0-34C9-BDC93F7B0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A0DDD-C25C-6ABC-14D2-C9185A780A38}"/>
              </a:ext>
            </a:extLst>
          </p:cNvPr>
          <p:cNvSpPr>
            <a:spLocks noGrp="1"/>
          </p:cNvSpPr>
          <p:nvPr>
            <p:ph type="body" idx="1"/>
          </p:nvPr>
        </p:nvSpPr>
        <p:spPr/>
        <p:txBody>
          <a:bodyPr/>
          <a:lstStyle/>
          <a:p>
            <a:r>
              <a:rPr lang="en-US" dirty="0">
                <a:latin typeface="Arial"/>
                <a:ea typeface="Microsoft YaHei"/>
                <a:cs typeface="Arial"/>
              </a:rPr>
              <a:t>IISAN-Versa handles this asymmetry with simple but effective mechanisms: dimension transformation layers and group layer dropping.</a:t>
            </a:r>
          </a:p>
          <a:p>
            <a:r>
              <a:rPr lang="en-US" dirty="0">
                <a:latin typeface="Arial"/>
                <a:ea typeface="Microsoft YaHei"/>
                <a:cs typeface="Arial"/>
              </a:rPr>
              <a:t>Instead of forcing exact layer-to-layer correspondence, it aligns compatible groups of layers and transforms their dimensions when needed.</a:t>
            </a:r>
          </a:p>
          <a:p>
            <a:r>
              <a:rPr lang="en-US" dirty="0">
                <a:latin typeface="Arial"/>
                <a:ea typeface="Microsoft YaHei"/>
                <a:cs typeface="Arial"/>
              </a:rPr>
              <a:t>In the continuous representation story, IISAN-Versa extends joint optimization from efficient adaptation to versatile adaptation, especially when larger LLM-style text encoders are used together with visual encoders.</a:t>
            </a:r>
          </a:p>
          <a:p>
            <a:endParaRPr lang="en-US"/>
          </a:p>
        </p:txBody>
      </p:sp>
      <p:sp>
        <p:nvSpPr>
          <p:cNvPr id="4" name="Slide Number Placeholder 3">
            <a:extLst>
              <a:ext uri="{FF2B5EF4-FFF2-40B4-BE49-F238E27FC236}">
                <a16:creationId xmlns:a16="http://schemas.microsoft.com/office/drawing/2014/main" id="{C48ADEA9-6FDE-6CE9-242C-F35349E06495}"/>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16</a:t>
            </a:fld>
            <a:endParaRPr lang="en-GB">
              <a:latin typeface="Arial"/>
              <a:ea typeface="Microsoft YaHei"/>
              <a:cs typeface="Arial"/>
            </a:endParaRPr>
          </a:p>
        </p:txBody>
      </p:sp>
    </p:spTree>
    <p:extLst>
      <p:ext uri="{BB962C8B-B14F-4D97-AF65-F5344CB8AC3E}">
        <p14:creationId xmlns:p14="http://schemas.microsoft.com/office/powerpoint/2010/main" val="4166335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912B6-3D00-8F74-30DE-AC843EE21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80CA8-F209-AEA3-8456-7685251A7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D51E1-04E6-E526-E8D8-5CE697ECF3C1}"/>
              </a:ext>
            </a:extLst>
          </p:cNvPr>
          <p:cNvSpPr>
            <a:spLocks noGrp="1"/>
          </p:cNvSpPr>
          <p:nvPr>
            <p:ph type="body" idx="1"/>
          </p:nvPr>
        </p:nvSpPr>
        <p:spPr/>
        <p:txBody>
          <a:bodyPr/>
          <a:lstStyle/>
          <a:p>
            <a:r>
              <a:rPr lang="en-US" dirty="0">
                <a:latin typeface="Arial"/>
                <a:ea typeface="Microsoft YaHei"/>
                <a:cs typeface="Arial"/>
              </a:rPr>
              <a:t>This result connects recommendation to the broader scaling behavior of foundation models. Larger language models can provide stronger text-based item representations.</a:t>
            </a:r>
          </a:p>
          <a:p>
            <a:r>
              <a:rPr lang="en-US" dirty="0">
                <a:latin typeface="Arial"/>
                <a:ea typeface="Microsoft YaHei"/>
                <a:cs typeface="Arial"/>
              </a:rPr>
              <a:t>However, scaling alone is not enough. Larger encoders also increase computation, storage, and deployment cost.</a:t>
            </a:r>
          </a:p>
          <a:p>
            <a:r>
              <a:rPr lang="en-US" dirty="0">
                <a:latin typeface="Arial"/>
                <a:ea typeface="Microsoft YaHei"/>
                <a:cs typeface="Arial"/>
              </a:rPr>
              <a:t>The value of IISAN-Versa is that it makes this scaling effect usable by preserving efficient adaptation and caching while allowing larger encoders to participate in continuous representation learning.</a:t>
            </a:r>
          </a:p>
          <a:p>
            <a:endParaRPr lang="en-US"/>
          </a:p>
        </p:txBody>
      </p:sp>
      <p:sp>
        <p:nvSpPr>
          <p:cNvPr id="4" name="Slide Number Placeholder 3">
            <a:extLst>
              <a:ext uri="{FF2B5EF4-FFF2-40B4-BE49-F238E27FC236}">
                <a16:creationId xmlns:a16="http://schemas.microsoft.com/office/drawing/2014/main" id="{E50D433A-9376-3F2E-579B-91D4303C0B84}"/>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17</a:t>
            </a:fld>
            <a:endParaRPr lang="en-GB">
              <a:latin typeface="Arial"/>
              <a:ea typeface="Microsoft YaHei"/>
              <a:cs typeface="Arial"/>
            </a:endParaRPr>
          </a:p>
        </p:txBody>
      </p:sp>
    </p:spTree>
    <p:extLst>
      <p:ext uri="{BB962C8B-B14F-4D97-AF65-F5344CB8AC3E}">
        <p14:creationId xmlns:p14="http://schemas.microsoft.com/office/powerpoint/2010/main" val="3186939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5F5E-5748-ED59-D6CD-1072714F0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2C689-2686-E0DC-2C75-2D125BBF0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65AAF-8747-2EB4-8502-DA641B7D82C7}"/>
              </a:ext>
            </a:extLst>
          </p:cNvPr>
          <p:cNvSpPr>
            <a:spLocks noGrp="1"/>
          </p:cNvSpPr>
          <p:nvPr>
            <p:ph type="body" idx="1"/>
          </p:nvPr>
        </p:nvSpPr>
        <p:spPr/>
        <p:txBody>
          <a:bodyPr/>
          <a:lstStyle/>
          <a:p>
            <a:r>
              <a:rPr lang="en-US" dirty="0">
                <a:latin typeface="Arial"/>
                <a:ea typeface="Microsoft YaHei"/>
                <a:cs typeface="Arial"/>
              </a:rPr>
              <a:t>CROSSAN addresses the breadth side of the continuous representation problem. Real items may contain not only text and images, but also video, audio, and other modalities.</a:t>
            </a:r>
          </a:p>
          <a:p>
            <a:r>
              <a:rPr lang="en-US" dirty="0">
                <a:latin typeface="Arial"/>
                <a:ea typeface="Microsoft YaHei"/>
                <a:cs typeface="Arial"/>
              </a:rPr>
              <a:t>The goal is to jointly adapt multiple multimodal foundation models and fuse their representations in a controlled way.</a:t>
            </a:r>
          </a:p>
          <a:p>
            <a:r>
              <a:rPr lang="en-US" dirty="0">
                <a:latin typeface="Arial"/>
                <a:ea typeface="Microsoft YaHei"/>
                <a:cs typeface="Arial"/>
              </a:rPr>
              <a:t>So while IISAN focuses on efficiency and IISAN-Versa focuses on structural asymmetry, CROSSAN asks how joint optimization can scale to more modalities.</a:t>
            </a:r>
          </a:p>
          <a:p>
            <a:endParaRPr lang="en-US"/>
          </a:p>
        </p:txBody>
      </p:sp>
      <p:sp>
        <p:nvSpPr>
          <p:cNvPr id="4" name="Slide Number Placeholder 3">
            <a:extLst>
              <a:ext uri="{FF2B5EF4-FFF2-40B4-BE49-F238E27FC236}">
                <a16:creationId xmlns:a16="http://schemas.microsoft.com/office/drawing/2014/main" id="{90E9776A-7370-D46F-6FCA-ED7E0ECF1AA7}"/>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18</a:t>
            </a:fld>
            <a:endParaRPr lang="en-GB">
              <a:latin typeface="Arial"/>
              <a:ea typeface="Microsoft YaHei"/>
              <a:cs typeface="Arial"/>
            </a:endParaRPr>
          </a:p>
        </p:txBody>
      </p:sp>
    </p:spTree>
    <p:extLst>
      <p:ext uri="{BB962C8B-B14F-4D97-AF65-F5344CB8AC3E}">
        <p14:creationId xmlns:p14="http://schemas.microsoft.com/office/powerpoint/2010/main" val="422241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E352B-16A2-262D-48CA-6108969F9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1D356-D7FD-E5FC-A538-C71FFAE77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63D56-D1F1-624F-73A7-42C4D687A0E1}"/>
              </a:ext>
            </a:extLst>
          </p:cNvPr>
          <p:cNvSpPr>
            <a:spLocks noGrp="1"/>
          </p:cNvSpPr>
          <p:nvPr>
            <p:ph type="body" idx="1"/>
          </p:nvPr>
        </p:nvSpPr>
        <p:spPr/>
        <p:txBody>
          <a:bodyPr/>
          <a:lstStyle/>
          <a:p>
            <a:r>
              <a:rPr lang="en-US" dirty="0">
                <a:latin typeface="Arial"/>
                <a:ea typeface="Microsoft YaHei"/>
                <a:cs typeface="Arial"/>
              </a:rPr>
              <a:t>The results show that more modalities can improve performance when the fusion and adaptation are handled properly.</a:t>
            </a:r>
          </a:p>
          <a:p>
            <a:r>
              <a:rPr lang="en-US" dirty="0">
                <a:latin typeface="Arial"/>
                <a:ea typeface="Microsoft YaHei"/>
                <a:cs typeface="Arial"/>
              </a:rPr>
              <a:t>The key point is not simply to concatenate every available modality. CROSSAN uses cross-modal gating and modality-aware adaptation so that useful signals are selected and aligned.</a:t>
            </a:r>
          </a:p>
          <a:p>
            <a:r>
              <a:rPr lang="en-US" dirty="0">
                <a:latin typeface="Arial"/>
                <a:ea typeface="Microsoft YaHei"/>
                <a:cs typeface="Arial"/>
              </a:rPr>
              <a:t>This completes the continuous representation branch: efficient adaptation, versatile adaptation across asymmetric encoders, and broader adaptation across multiple modalities.</a:t>
            </a:r>
          </a:p>
          <a:p>
            <a:endParaRPr lang="en-US"/>
          </a:p>
        </p:txBody>
      </p:sp>
      <p:sp>
        <p:nvSpPr>
          <p:cNvPr id="4" name="Slide Number Placeholder 3">
            <a:extLst>
              <a:ext uri="{FF2B5EF4-FFF2-40B4-BE49-F238E27FC236}">
                <a16:creationId xmlns:a16="http://schemas.microsoft.com/office/drawing/2014/main" id="{1D444CC8-654F-A390-F545-CDA65E857032}"/>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19</a:t>
            </a:fld>
            <a:endParaRPr lang="en-GB">
              <a:latin typeface="Arial"/>
              <a:ea typeface="Microsoft YaHei"/>
              <a:cs typeface="Arial"/>
            </a:endParaRPr>
          </a:p>
        </p:txBody>
      </p:sp>
    </p:spTree>
    <p:extLst>
      <p:ext uri="{BB962C8B-B14F-4D97-AF65-F5344CB8AC3E}">
        <p14:creationId xmlns:p14="http://schemas.microsoft.com/office/powerpoint/2010/main" val="29303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7831C-CE83-FC40-2F74-6D9598C547D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85E3B30-AC2E-80B3-7B65-05BF196D93F3}"/>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611995FA-AC72-5E67-59D9-1E8765990A26}"/>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3C34A2CB-9B7C-FB8C-8B1D-A9D9D7EFBB54}"/>
              </a:ext>
            </a:extLst>
          </p:cNvPr>
          <p:cNvSpPr>
            <a:spLocks noGrp="1" noChangeArrowheads="1"/>
          </p:cNvSpPr>
          <p:nvPr>
            <p:ph type="body" idx="1"/>
          </p:nvPr>
        </p:nvSpPr>
        <p:spPr/>
        <p:txBody>
          <a:bodyPr/>
          <a:lstStyle/>
          <a:p>
            <a:r>
              <a:rPr lang="en-US" dirty="0">
                <a:latin typeface="Arial"/>
                <a:ea typeface="Microsoft YaHei"/>
                <a:cs typeface="Arial"/>
              </a:rPr>
              <a:t>This agenda follows the joint optimization logic. I will first motivate why fixed multimodal feature extraction is limited for recommendation.</a:t>
            </a:r>
          </a:p>
          <a:p>
            <a:r>
              <a:rPr lang="en-US" dirty="0">
                <a:latin typeface="Arial"/>
                <a:ea typeface="Microsoft YaHei"/>
                <a:cs typeface="Arial"/>
              </a:rPr>
              <a:t>Then I will discuss joint optimization for continuous representations: how to adapt dense multimodal encoders efficiently through IISAN, then make the design compatible with asymmetric LLM/vision encoders through IISAN-Versa, and finally scale it to more modalities through CROSSAN.</a:t>
            </a:r>
          </a:p>
          <a:p>
            <a:r>
              <a:rPr lang="en-US" dirty="0">
                <a:latin typeface="Arial"/>
                <a:ea typeface="Microsoft YaHei"/>
                <a:cs typeface="Arial"/>
              </a:rPr>
              <a:t>After that I will switch to discrete representations. The key difference is that the item representation becomes a semantic ID token sequence, so I first introduce the TIGER generative retrieval paradigm and then explain how DIGER enables stable joint optimization of semantic IDs and the recommender.</a:t>
            </a:r>
          </a:p>
          <a:p>
            <a:endParaRPr lang="en-US" dirty="0"/>
          </a:p>
        </p:txBody>
      </p:sp>
    </p:spTree>
    <p:extLst>
      <p:ext uri="{BB962C8B-B14F-4D97-AF65-F5344CB8AC3E}">
        <p14:creationId xmlns:p14="http://schemas.microsoft.com/office/powerpoint/2010/main" val="3308454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2230F-084F-57C2-8218-5A15BA6AB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2ADD1-9200-558D-DA6A-A209EE134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66AC8-18DF-6F89-39F1-29080D66399B}"/>
              </a:ext>
            </a:extLst>
          </p:cNvPr>
          <p:cNvSpPr>
            <a:spLocks noGrp="1"/>
          </p:cNvSpPr>
          <p:nvPr>
            <p:ph type="body" idx="1"/>
          </p:nvPr>
        </p:nvSpPr>
        <p:spPr/>
        <p:txBody>
          <a:bodyPr/>
          <a:lstStyle/>
          <a:p>
            <a:r>
              <a:rPr lang="en-US" dirty="0">
                <a:latin typeface="Arial"/>
                <a:ea typeface="Microsoft YaHei"/>
                <a:cs typeface="Arial"/>
              </a:rPr>
              <a:t>This slide summarizes the continuous representation part. The overall movement is from fixed feature extraction to end-to-end foundation-model adaptation.</a:t>
            </a:r>
          </a:p>
          <a:p>
            <a:r>
              <a:rPr lang="en-US" dirty="0">
                <a:latin typeface="Arial"/>
                <a:ea typeface="Microsoft YaHei"/>
                <a:cs typeface="Arial"/>
              </a:rPr>
              <a:t>IISAN contributes the efficiency foundation through decoupled side adapters and caching. IISAN-Versa extends the framework to asymmetric and larger encoders. CROSSAN extends the framework to multiple modalities.</a:t>
            </a:r>
          </a:p>
          <a:p>
            <a:r>
              <a:rPr lang="en-US" dirty="0">
                <a:latin typeface="Arial"/>
                <a:ea typeface="Microsoft YaHei"/>
                <a:cs typeface="Arial"/>
              </a:rPr>
              <a:t>All three methods share the same joint optimization perspective: dense multimodal item representations should be adapted toward the recommendation objective while remaining computationally practical.</a:t>
            </a:r>
          </a:p>
          <a:p>
            <a:endParaRPr lang="en-US"/>
          </a:p>
        </p:txBody>
      </p:sp>
      <p:sp>
        <p:nvSpPr>
          <p:cNvPr id="4" name="Slide Number Placeholder 3">
            <a:extLst>
              <a:ext uri="{FF2B5EF4-FFF2-40B4-BE49-F238E27FC236}">
                <a16:creationId xmlns:a16="http://schemas.microsoft.com/office/drawing/2014/main" id="{AEB04386-3326-E4E2-6492-921991D4F6B7}"/>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20</a:t>
            </a:fld>
            <a:endParaRPr lang="en-GB">
              <a:latin typeface="Arial"/>
              <a:ea typeface="Microsoft YaHei"/>
              <a:cs typeface="Arial"/>
            </a:endParaRPr>
          </a:p>
        </p:txBody>
      </p:sp>
    </p:spTree>
    <p:extLst>
      <p:ext uri="{BB962C8B-B14F-4D97-AF65-F5344CB8AC3E}">
        <p14:creationId xmlns:p14="http://schemas.microsoft.com/office/powerpoint/2010/main" val="607146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1A57F-64F8-F8DD-7A4F-035E214C049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6B1F77C-3D53-BE2E-A28D-24BF69AEDE04}"/>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21</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1D90E742-BFC5-D726-7138-FBBE71D506A8}"/>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F7FD5BB6-5C58-0D4E-05F4-70E5FEFD6092}"/>
              </a:ext>
            </a:extLst>
          </p:cNvPr>
          <p:cNvSpPr>
            <a:spLocks noGrp="1" noChangeArrowheads="1"/>
          </p:cNvSpPr>
          <p:nvPr>
            <p:ph type="body" idx="1"/>
          </p:nvPr>
        </p:nvSpPr>
        <p:spPr/>
        <p:txBody>
          <a:bodyPr/>
          <a:lstStyle/>
          <a:p>
            <a:r>
              <a:rPr lang="en-US" dirty="0">
                <a:latin typeface="Arial"/>
                <a:ea typeface="Microsoft YaHei"/>
                <a:cs typeface="Arial"/>
              </a:rPr>
              <a:t>Now I switch from continuous representations to discrete representations. This transition is important because the representation object changes.</a:t>
            </a:r>
          </a:p>
          <a:p>
            <a:r>
              <a:rPr lang="en-US" dirty="0">
                <a:latin typeface="Arial"/>
                <a:ea typeface="Microsoft YaHei"/>
                <a:cs typeface="Arial"/>
              </a:rPr>
              <a:t>In the continuous branch, an item is represented as a dense vector and the recommender ranks or matches those vectors. In the discrete branch, an item is represented as a semantic ID token sequence, and a generative recommender retrieves items by generating those tokens.</a:t>
            </a:r>
          </a:p>
          <a:p>
            <a:r>
              <a:rPr lang="en-US" dirty="0">
                <a:latin typeface="Arial"/>
                <a:ea typeface="Microsoft YaHei"/>
                <a:cs typeface="Arial"/>
              </a:rPr>
              <a:t>To introduce this paradigm, I first use TIGER as the reference framework for semantic IDs, and then explain how DIGER enables joint optimization in this discrete space.</a:t>
            </a:r>
          </a:p>
          <a:p>
            <a:endParaRPr lang="en-US"/>
          </a:p>
        </p:txBody>
      </p:sp>
    </p:spTree>
    <p:extLst>
      <p:ext uri="{BB962C8B-B14F-4D97-AF65-F5344CB8AC3E}">
        <p14:creationId xmlns:p14="http://schemas.microsoft.com/office/powerpoint/2010/main" val="3424989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35166-1E6E-7BA5-9649-12A62A0FF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B04B9-D2E3-69E0-6B43-271D0185E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2562D-F83F-4D95-1DED-F54855904DD7}"/>
              </a:ext>
            </a:extLst>
          </p:cNvPr>
          <p:cNvSpPr>
            <a:spLocks noGrp="1"/>
          </p:cNvSpPr>
          <p:nvPr>
            <p:ph type="body" idx="1"/>
          </p:nvPr>
        </p:nvSpPr>
        <p:spPr/>
        <p:txBody>
          <a:bodyPr/>
          <a:lstStyle/>
          <a:p>
            <a:r>
              <a:rPr lang="en-US" dirty="0">
                <a:latin typeface="Arial"/>
                <a:ea typeface="Microsoft YaHei"/>
                <a:cs typeface="Arial"/>
              </a:rPr>
              <a:t>TIGER introduces the generative retrieval paradigm for recommendation. Instead of retrieving items by nearest-neighbor search over vectors, the model generates the semantic ID of the next item.</a:t>
            </a:r>
          </a:p>
          <a:p>
            <a:r>
              <a:rPr lang="en-US" dirty="0">
                <a:latin typeface="Arial"/>
                <a:ea typeface="Microsoft YaHei"/>
                <a:cs typeface="Arial"/>
              </a:rPr>
              <a:t>The pipeline first tokenizes item content into discrete semantic IDs, often through a quantization-based tokenizer. Then a sequence-to-sequence model predicts the next item's ID token sequence from the user's history.</a:t>
            </a:r>
          </a:p>
          <a:p>
            <a:r>
              <a:rPr lang="en-US" dirty="0">
                <a:latin typeface="Arial"/>
                <a:ea typeface="Microsoft YaHei"/>
                <a:cs typeface="Arial"/>
              </a:rPr>
              <a:t>The limitation, from the joint optimization view, is that these semantic IDs are usually learned first and then frozen. The recommender can use them, but recommendation loss cannot directly refine the tokenizer. This is the gap DIGER addresses.</a:t>
            </a:r>
          </a:p>
          <a:p>
            <a:endParaRPr lang="en-US" dirty="0"/>
          </a:p>
        </p:txBody>
      </p:sp>
      <p:sp>
        <p:nvSpPr>
          <p:cNvPr id="4" name="Slide Number Placeholder 3">
            <a:extLst>
              <a:ext uri="{FF2B5EF4-FFF2-40B4-BE49-F238E27FC236}">
                <a16:creationId xmlns:a16="http://schemas.microsoft.com/office/drawing/2014/main" id="{2C71D0DC-6840-21BB-7289-72196E49470D}"/>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22</a:t>
            </a:fld>
            <a:endParaRPr lang="en-GB">
              <a:latin typeface="Arial"/>
              <a:ea typeface="Microsoft YaHei"/>
              <a:cs typeface="Arial"/>
            </a:endParaRPr>
          </a:p>
        </p:txBody>
      </p:sp>
    </p:spTree>
    <p:extLst>
      <p:ext uri="{BB962C8B-B14F-4D97-AF65-F5344CB8AC3E}">
        <p14:creationId xmlns:p14="http://schemas.microsoft.com/office/powerpoint/2010/main" val="1770294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2ED1-F6EB-1F0F-DD65-4D221F78F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91F4F-0375-261F-F37F-3F8178A2B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437DA-DA7D-A1CF-9744-9645B271C068}"/>
              </a:ext>
            </a:extLst>
          </p:cNvPr>
          <p:cNvSpPr>
            <a:spLocks noGrp="1"/>
          </p:cNvSpPr>
          <p:nvPr>
            <p:ph type="body" idx="1"/>
          </p:nvPr>
        </p:nvSpPr>
        <p:spPr/>
        <p:txBody>
          <a:bodyPr/>
          <a:lstStyle/>
          <a:p>
            <a:r>
              <a:rPr lang="en-US" dirty="0">
                <a:latin typeface="Arial"/>
                <a:ea typeface="Microsoft YaHei"/>
                <a:cs typeface="Arial"/>
              </a:rPr>
              <a:t>TIGER introduces the generative retrieval paradigm for recommendation. Instead of retrieving items by nearest-neighbor search over vectors, the model generates the semantic ID of the next item.</a:t>
            </a:r>
          </a:p>
          <a:p>
            <a:r>
              <a:rPr lang="en-US" dirty="0">
                <a:latin typeface="Arial"/>
                <a:ea typeface="Microsoft YaHei"/>
                <a:cs typeface="Arial"/>
              </a:rPr>
              <a:t>The pipeline first tokenizes item content into discrete semantic IDs, often through a quantization-based tokenizer. Then a sequence-to-sequence model predicts the next item's ID token sequence from the user's history.</a:t>
            </a:r>
          </a:p>
          <a:p>
            <a:r>
              <a:rPr lang="en-US" dirty="0">
                <a:latin typeface="Arial"/>
                <a:ea typeface="Microsoft YaHei"/>
                <a:cs typeface="Arial"/>
              </a:rPr>
              <a:t>The limitation, from the joint optimization view, is that these semantic IDs are usually learned first and then frozen. The recommender can use them, but recommendation loss cannot directly refine the tokenizer. This is the gap DIGER addresses.</a:t>
            </a:r>
          </a:p>
          <a:p>
            <a:endParaRPr lang="en-US"/>
          </a:p>
        </p:txBody>
      </p:sp>
      <p:sp>
        <p:nvSpPr>
          <p:cNvPr id="4" name="Slide Number Placeholder 3">
            <a:extLst>
              <a:ext uri="{FF2B5EF4-FFF2-40B4-BE49-F238E27FC236}">
                <a16:creationId xmlns:a16="http://schemas.microsoft.com/office/drawing/2014/main" id="{1892DCB9-11C2-E95B-FCBF-D942A6D31876}"/>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23</a:t>
            </a:fld>
            <a:endParaRPr lang="en-GB">
              <a:latin typeface="Arial"/>
              <a:ea typeface="Microsoft YaHei"/>
              <a:cs typeface="Arial"/>
            </a:endParaRPr>
          </a:p>
        </p:txBody>
      </p:sp>
    </p:spTree>
    <p:extLst>
      <p:ext uri="{BB962C8B-B14F-4D97-AF65-F5344CB8AC3E}">
        <p14:creationId xmlns:p14="http://schemas.microsoft.com/office/powerpoint/2010/main" val="2775104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FCA9F-643B-7883-057A-01CA6008D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5B095-D538-30DF-9C1E-7DE2760807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943E4-3E6C-7A66-E283-733C5F4A3E83}"/>
              </a:ext>
            </a:extLst>
          </p:cNvPr>
          <p:cNvSpPr>
            <a:spLocks noGrp="1"/>
          </p:cNvSpPr>
          <p:nvPr>
            <p:ph type="body" idx="1"/>
          </p:nvPr>
        </p:nvSpPr>
        <p:spPr/>
        <p:txBody>
          <a:bodyPr/>
          <a:lstStyle/>
          <a:p>
            <a:r>
              <a:rPr lang="en-US" dirty="0">
                <a:latin typeface="Arial"/>
                <a:ea typeface="Microsoft YaHei"/>
                <a:cs typeface="Arial"/>
              </a:rPr>
              <a:t>Making semantic IDs differentiable allows recommendation gradients to influence the tokenization process. The semantic ID is no longer just a fixed content-preserving code; it becomes aligned with user preference and personalization signals.</a:t>
            </a:r>
          </a:p>
          <a:p>
            <a:r>
              <a:rPr lang="en-US" dirty="0">
                <a:latin typeface="Arial"/>
                <a:ea typeface="Microsoft YaHei"/>
                <a:cs typeface="Arial"/>
              </a:rPr>
              <a:t>This is the main difference from continuous representation learning. For IISAN, IISAN-Versa, and CROSSAN, the target is a dense embedding space. For DIGER, the target is a discrete token space that also functions as the retrieval address in a generative model.</a:t>
            </a:r>
          </a:p>
          <a:p>
            <a:r>
              <a:rPr lang="en-US" dirty="0">
                <a:latin typeface="Arial"/>
                <a:ea typeface="Microsoft YaHei"/>
                <a:cs typeface="Arial"/>
              </a:rPr>
              <a:t>Therefore, the goal is to jointly optimize the tokenizer and the recommender while keeping the semantic ID space meaningful and usable for generation.</a:t>
            </a:r>
          </a:p>
          <a:p>
            <a:endParaRPr lang="en-US"/>
          </a:p>
        </p:txBody>
      </p:sp>
      <p:sp>
        <p:nvSpPr>
          <p:cNvPr id="4" name="Slide Number Placeholder 3">
            <a:extLst>
              <a:ext uri="{FF2B5EF4-FFF2-40B4-BE49-F238E27FC236}">
                <a16:creationId xmlns:a16="http://schemas.microsoft.com/office/drawing/2014/main" id="{D52950C7-65E9-491B-6071-D3CF99F2FF38}"/>
              </a:ext>
            </a:extLst>
          </p:cNvPr>
          <p:cNvSpPr>
            <a:spLocks noGrp="1"/>
          </p:cNvSpPr>
          <p:nvPr>
            <p:ph type="sldNum" sz="quarter" idx="5"/>
          </p:nvPr>
        </p:nvSpPr>
        <p:spPr/>
        <p:txBody>
          <a:bodyPr/>
          <a:lstStyle/>
          <a:p>
            <a:fld id="{812ECD43-08E5-4945-BC4F-4857758E978F}" type="slidenum">
              <a:rPr lang="nl-NL" smtClean="0"/>
              <a:t>24</a:t>
            </a:fld>
            <a:endParaRPr lang="nl-NL"/>
          </a:p>
        </p:txBody>
      </p:sp>
    </p:spTree>
    <p:extLst>
      <p:ext uri="{BB962C8B-B14F-4D97-AF65-F5344CB8AC3E}">
        <p14:creationId xmlns:p14="http://schemas.microsoft.com/office/powerpoint/2010/main" val="3762430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E5DAC-E3B5-0010-A223-28570C684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D6A43-DDD2-0A9C-E3E1-5E7D9E0A1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B15BE-2273-DAE9-E468-13E668B9AA73}"/>
              </a:ext>
            </a:extLst>
          </p:cNvPr>
          <p:cNvSpPr>
            <a:spLocks noGrp="1"/>
          </p:cNvSpPr>
          <p:nvPr>
            <p:ph type="body" idx="1"/>
          </p:nvPr>
        </p:nvSpPr>
        <p:spPr/>
        <p:txBody>
          <a:bodyPr/>
          <a:lstStyle/>
          <a:p>
            <a:r>
              <a:rPr lang="en-US" dirty="0">
                <a:latin typeface="Arial"/>
                <a:ea typeface="Microsoft YaHei"/>
                <a:cs typeface="Arial"/>
              </a:rPr>
              <a:t>A natural baseline is the Straight-Through Estimator, because it is commonly used to pass gradients through discrete quantization.</a:t>
            </a:r>
          </a:p>
          <a:p>
            <a:r>
              <a:rPr lang="en-US" dirty="0">
                <a:latin typeface="Arial"/>
                <a:ea typeface="Microsoft YaHei"/>
                <a:cs typeface="Arial"/>
              </a:rPr>
              <a:t>However, vanilla STE is unstable for this task. It can saturate early and concentrate assignments into a small part of the codebook, which leads to code collapse.</a:t>
            </a:r>
          </a:p>
          <a:p>
            <a:r>
              <a:rPr lang="en-US" dirty="0">
                <a:latin typeface="Arial"/>
                <a:ea typeface="Microsoft YaHei"/>
                <a:cs typeface="Arial"/>
              </a:rPr>
              <a:t>So in the discrete branch, simply making the semantic ID differentiable is not enough. The core bottleneck is stable joint optimization of tokenization and recommendation.</a:t>
            </a:r>
          </a:p>
          <a:p>
            <a:endParaRPr lang="en-US"/>
          </a:p>
        </p:txBody>
      </p:sp>
      <p:sp>
        <p:nvSpPr>
          <p:cNvPr id="4" name="Slide Number Placeholder 3">
            <a:extLst>
              <a:ext uri="{FF2B5EF4-FFF2-40B4-BE49-F238E27FC236}">
                <a16:creationId xmlns:a16="http://schemas.microsoft.com/office/drawing/2014/main" id="{78746CF9-DD68-B2AF-FA2F-0A591FA7A85B}"/>
              </a:ext>
            </a:extLst>
          </p:cNvPr>
          <p:cNvSpPr>
            <a:spLocks noGrp="1"/>
          </p:cNvSpPr>
          <p:nvPr>
            <p:ph type="sldNum" sz="quarter" idx="5"/>
          </p:nvPr>
        </p:nvSpPr>
        <p:spPr/>
        <p:txBody>
          <a:bodyPr/>
          <a:lstStyle/>
          <a:p>
            <a:fld id="{812ECD43-08E5-4945-BC4F-4857758E978F}" type="slidenum">
              <a:rPr lang="nl-NL" smtClean="0"/>
              <a:t>25</a:t>
            </a:fld>
            <a:endParaRPr lang="nl-NL"/>
          </a:p>
        </p:txBody>
      </p:sp>
    </p:spTree>
    <p:extLst>
      <p:ext uri="{BB962C8B-B14F-4D97-AF65-F5344CB8AC3E}">
        <p14:creationId xmlns:p14="http://schemas.microsoft.com/office/powerpoint/2010/main" val="3802252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F60AC-EBB1-CD4F-D4F4-4F3E6274D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1CEA-50E4-67FA-679B-9AAB1ECAD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36D39-722C-38A8-A524-48339FA5A60C}"/>
              </a:ext>
            </a:extLst>
          </p:cNvPr>
          <p:cNvSpPr>
            <a:spLocks noGrp="1"/>
          </p:cNvSpPr>
          <p:nvPr>
            <p:ph type="body" idx="1"/>
          </p:nvPr>
        </p:nvSpPr>
        <p:spPr/>
        <p:txBody>
          <a:bodyPr/>
          <a:lstStyle/>
          <a:p>
            <a:r>
              <a:rPr lang="en-US" dirty="0">
                <a:latin typeface="Arial"/>
                <a:ea typeface="Microsoft YaHei"/>
                <a:cs typeface="Arial"/>
              </a:rPr>
              <a:t>DIGER addresses the stability problem with exploratory learning. DRIL introduces Gumbel-noise-based exploration into codebook assignments.</a:t>
            </a:r>
          </a:p>
          <a:p>
            <a:r>
              <a:rPr lang="en-US" dirty="0">
                <a:latin typeface="Arial"/>
                <a:ea typeface="Microsoft YaHei"/>
                <a:cs typeface="Arial"/>
              </a:rPr>
              <a:t>At the beginning of training, stronger uncertainty encourages exploration of different codes. As training proceeds, uncertainty decay gradually shifts the model toward more deterministic assignments.</a:t>
            </a:r>
          </a:p>
          <a:p>
            <a:r>
              <a:rPr lang="en-US" dirty="0">
                <a:latin typeface="Arial"/>
                <a:ea typeface="Microsoft YaHei"/>
                <a:cs typeface="Arial"/>
              </a:rPr>
              <a:t>The soft code update provides smoother gradient flow than a hard STE update, which helps avoid early over-commitment and codebook collapse.</a:t>
            </a:r>
          </a:p>
          <a:p>
            <a:endParaRPr lang="en-US"/>
          </a:p>
        </p:txBody>
      </p:sp>
      <p:sp>
        <p:nvSpPr>
          <p:cNvPr id="4" name="Slide Number Placeholder 3">
            <a:extLst>
              <a:ext uri="{FF2B5EF4-FFF2-40B4-BE49-F238E27FC236}">
                <a16:creationId xmlns:a16="http://schemas.microsoft.com/office/drawing/2014/main" id="{B23E08AC-6E69-C1BE-67F3-777C7DF6320F}"/>
              </a:ext>
            </a:extLst>
          </p:cNvPr>
          <p:cNvSpPr>
            <a:spLocks noGrp="1"/>
          </p:cNvSpPr>
          <p:nvPr>
            <p:ph type="sldNum" sz="quarter" idx="5"/>
          </p:nvPr>
        </p:nvSpPr>
        <p:spPr/>
        <p:txBody>
          <a:bodyPr/>
          <a:lstStyle/>
          <a:p>
            <a:fld id="{812ECD43-08E5-4945-BC4F-4857758E978F}" type="slidenum">
              <a:rPr lang="nl-NL" smtClean="0"/>
              <a:t>26</a:t>
            </a:fld>
            <a:endParaRPr lang="nl-NL"/>
          </a:p>
        </p:txBody>
      </p:sp>
    </p:spTree>
    <p:extLst>
      <p:ext uri="{BB962C8B-B14F-4D97-AF65-F5344CB8AC3E}">
        <p14:creationId xmlns:p14="http://schemas.microsoft.com/office/powerpoint/2010/main" val="24604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6600-AB47-8565-E873-706A456E1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A6F31-A0F8-8126-DBF0-53B91047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B737B-1EB9-27C9-C9A3-8684EF29BA6B}"/>
              </a:ext>
            </a:extLst>
          </p:cNvPr>
          <p:cNvSpPr>
            <a:spLocks noGrp="1"/>
          </p:cNvSpPr>
          <p:nvPr>
            <p:ph type="body" idx="1"/>
          </p:nvPr>
        </p:nvSpPr>
        <p:spPr/>
        <p:txBody>
          <a:bodyPr/>
          <a:lstStyle/>
          <a:p>
            <a:r>
              <a:rPr lang="en-US" dirty="0">
                <a:latin typeface="Arial"/>
                <a:ea typeface="Microsoft YaHei"/>
                <a:cs typeface="Arial"/>
              </a:rPr>
              <a:t>DIGER addresses the stability problem with exploratory learning. DRIL introduces Gumbel-noise-based exploration into codebook assignments.</a:t>
            </a:r>
          </a:p>
          <a:p>
            <a:r>
              <a:rPr lang="en-US" dirty="0">
                <a:latin typeface="Arial"/>
                <a:ea typeface="Microsoft YaHei"/>
                <a:cs typeface="Arial"/>
              </a:rPr>
              <a:t>At the beginning of training, stronger uncertainty encourages exploration of different codes. As training proceeds, uncertainty decay gradually shifts the model toward more deterministic assignments.</a:t>
            </a:r>
          </a:p>
          <a:p>
            <a:r>
              <a:rPr lang="en-US" dirty="0">
                <a:latin typeface="Arial"/>
                <a:ea typeface="Microsoft YaHei"/>
                <a:cs typeface="Arial"/>
              </a:rPr>
              <a:t>The soft code update provides smoother gradient flow than a hard STE update, which helps avoid early over-commitment and codebook collapse.</a:t>
            </a:r>
          </a:p>
          <a:p>
            <a:endParaRPr lang="en-US"/>
          </a:p>
        </p:txBody>
      </p:sp>
      <p:sp>
        <p:nvSpPr>
          <p:cNvPr id="4" name="Slide Number Placeholder 3">
            <a:extLst>
              <a:ext uri="{FF2B5EF4-FFF2-40B4-BE49-F238E27FC236}">
                <a16:creationId xmlns:a16="http://schemas.microsoft.com/office/drawing/2014/main" id="{7516B055-69F2-E4DE-7A25-FF5ED0C327AD}"/>
              </a:ext>
            </a:extLst>
          </p:cNvPr>
          <p:cNvSpPr>
            <a:spLocks noGrp="1"/>
          </p:cNvSpPr>
          <p:nvPr>
            <p:ph type="sldNum" sz="quarter" idx="5"/>
          </p:nvPr>
        </p:nvSpPr>
        <p:spPr/>
        <p:txBody>
          <a:bodyPr/>
          <a:lstStyle/>
          <a:p>
            <a:fld id="{812ECD43-08E5-4945-BC4F-4857758E978F}" type="slidenum">
              <a:rPr lang="nl-NL" smtClean="0"/>
              <a:t>27</a:t>
            </a:fld>
            <a:endParaRPr lang="nl-NL"/>
          </a:p>
        </p:txBody>
      </p:sp>
    </p:spTree>
    <p:extLst>
      <p:ext uri="{BB962C8B-B14F-4D97-AF65-F5344CB8AC3E}">
        <p14:creationId xmlns:p14="http://schemas.microsoft.com/office/powerpoint/2010/main" val="83771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1B57A-CEE6-2F3E-A798-BEADF3671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B7C05-F729-76F0-5AED-2235C2454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55C9F-FCC2-CBA2-DE6E-3E9E0B47CAC7}"/>
              </a:ext>
            </a:extLst>
          </p:cNvPr>
          <p:cNvSpPr>
            <a:spLocks noGrp="1"/>
          </p:cNvSpPr>
          <p:nvPr>
            <p:ph type="body" idx="1"/>
          </p:nvPr>
        </p:nvSpPr>
        <p:spPr/>
        <p:txBody>
          <a:bodyPr/>
          <a:lstStyle/>
          <a:p>
            <a:r>
              <a:rPr lang="en-US" dirty="0">
                <a:latin typeface="Arial"/>
                <a:ea typeface="Microsoft YaHei"/>
                <a:cs typeface="Arial"/>
              </a:rPr>
              <a:t>The experiments show that DIGER improves recommendation performance over traditional two-stage frameworks and strong generative recommendation baselines.</a:t>
            </a:r>
          </a:p>
          <a:p>
            <a:r>
              <a:rPr lang="en-US" dirty="0">
                <a:latin typeface="Arial"/>
                <a:ea typeface="Microsoft YaHei"/>
                <a:cs typeface="Arial"/>
              </a:rPr>
              <a:t>It also maintains healthier code utilization, which is important because a collapsed codebook would make the semantic ID space less expressive.</a:t>
            </a:r>
          </a:p>
          <a:p>
            <a:r>
              <a:rPr lang="en-US" dirty="0">
                <a:latin typeface="Arial"/>
                <a:ea typeface="Microsoft YaHei"/>
                <a:cs typeface="Arial"/>
              </a:rPr>
              <a:t>The main takeaway is that stable differentiable semantic ID learning enables joint optimization in generative recommendation. This is the discrete counterpart to the continuous joint optimization methods discussed earlier.</a:t>
            </a:r>
          </a:p>
          <a:p>
            <a:endParaRPr lang="en-US"/>
          </a:p>
        </p:txBody>
      </p:sp>
      <p:sp>
        <p:nvSpPr>
          <p:cNvPr id="4" name="Slide Number Placeholder 3">
            <a:extLst>
              <a:ext uri="{FF2B5EF4-FFF2-40B4-BE49-F238E27FC236}">
                <a16:creationId xmlns:a16="http://schemas.microsoft.com/office/drawing/2014/main" id="{01BD63B4-302E-C5F5-C958-26CBB357924E}"/>
              </a:ext>
            </a:extLst>
          </p:cNvPr>
          <p:cNvSpPr>
            <a:spLocks noGrp="1"/>
          </p:cNvSpPr>
          <p:nvPr>
            <p:ph type="sldNum" sz="quarter" idx="5"/>
          </p:nvPr>
        </p:nvSpPr>
        <p:spPr/>
        <p:txBody>
          <a:bodyPr/>
          <a:lstStyle/>
          <a:p>
            <a:fld id="{812ECD43-08E5-4945-BC4F-4857758E978F}" type="slidenum">
              <a:rPr lang="nl-NL" smtClean="0"/>
              <a:t>28</a:t>
            </a:fld>
            <a:endParaRPr lang="nl-NL"/>
          </a:p>
        </p:txBody>
      </p:sp>
    </p:spTree>
    <p:extLst>
      <p:ext uri="{BB962C8B-B14F-4D97-AF65-F5344CB8AC3E}">
        <p14:creationId xmlns:p14="http://schemas.microsoft.com/office/powerpoint/2010/main" val="1532382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C6D03-9321-A260-3CEE-D07A689D3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ADBC9-1859-B9FC-D799-078A004E2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A14E4-3DF9-1FC9-92EE-F87F7AE06925}"/>
              </a:ext>
            </a:extLst>
          </p:cNvPr>
          <p:cNvSpPr>
            <a:spLocks noGrp="1"/>
          </p:cNvSpPr>
          <p:nvPr>
            <p:ph type="body" idx="1"/>
          </p:nvPr>
        </p:nvSpPr>
        <p:spPr/>
        <p:txBody>
          <a:bodyPr/>
          <a:lstStyle/>
          <a:p>
            <a:r>
              <a:rPr lang="en-US" dirty="0">
                <a:latin typeface="Arial"/>
                <a:ea typeface="Microsoft YaHei"/>
                <a:cs typeface="Arial"/>
              </a:rPr>
              <a:t>The experiments show that DIGER improves recommendation performance over traditional two-stage frameworks and strong generative recommendation baselines.</a:t>
            </a:r>
          </a:p>
          <a:p>
            <a:r>
              <a:rPr lang="en-US" dirty="0">
                <a:latin typeface="Arial"/>
                <a:ea typeface="Microsoft YaHei"/>
                <a:cs typeface="Arial"/>
              </a:rPr>
              <a:t>It also maintains healthier code utilization, which is important because a collapsed codebook would make the semantic ID space less expressive.</a:t>
            </a:r>
          </a:p>
          <a:p>
            <a:r>
              <a:rPr lang="en-US" dirty="0">
                <a:latin typeface="Arial"/>
                <a:ea typeface="Microsoft YaHei"/>
                <a:cs typeface="Arial"/>
              </a:rPr>
              <a:t>The main takeaway is that stable differentiable semantic ID learning enables joint optimization in generative recommendation. This is the discrete counterpart to the continuous joint optimization methods discussed earlier.</a:t>
            </a:r>
          </a:p>
          <a:p>
            <a:endParaRPr lang="en-US"/>
          </a:p>
        </p:txBody>
      </p:sp>
      <p:sp>
        <p:nvSpPr>
          <p:cNvPr id="4" name="Slide Number Placeholder 3">
            <a:extLst>
              <a:ext uri="{FF2B5EF4-FFF2-40B4-BE49-F238E27FC236}">
                <a16:creationId xmlns:a16="http://schemas.microsoft.com/office/drawing/2014/main" id="{F8403067-0BCE-7388-CE72-BBA6F34292A4}"/>
              </a:ext>
            </a:extLst>
          </p:cNvPr>
          <p:cNvSpPr>
            <a:spLocks noGrp="1"/>
          </p:cNvSpPr>
          <p:nvPr>
            <p:ph type="sldNum" sz="quarter" idx="5"/>
          </p:nvPr>
        </p:nvSpPr>
        <p:spPr/>
        <p:txBody>
          <a:bodyPr/>
          <a:lstStyle/>
          <a:p>
            <a:fld id="{812ECD43-08E5-4945-BC4F-4857758E978F}" type="slidenum">
              <a:rPr lang="nl-NL" smtClean="0"/>
              <a:t>29</a:t>
            </a:fld>
            <a:endParaRPr lang="nl-NL"/>
          </a:p>
        </p:txBody>
      </p:sp>
    </p:spTree>
    <p:extLst>
      <p:ext uri="{BB962C8B-B14F-4D97-AF65-F5344CB8AC3E}">
        <p14:creationId xmlns:p14="http://schemas.microsoft.com/office/powerpoint/2010/main" val="249101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426A-FB98-9762-F421-34874E19B61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B032E4F-A5BF-F33D-EC63-CC3697E72BF9}"/>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3</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88366427-09D8-9ABD-FF6E-1AA7A92A2A44}"/>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206AF89-92A6-4783-B9C7-D7B48F49C810}"/>
              </a:ext>
            </a:extLst>
          </p:cNvPr>
          <p:cNvSpPr>
            <a:spLocks noGrp="1" noChangeArrowheads="1"/>
          </p:cNvSpPr>
          <p:nvPr>
            <p:ph type="body" idx="1"/>
          </p:nvPr>
        </p:nvSpPr>
        <p:spPr/>
        <p:txBody>
          <a:bodyPr/>
          <a:lstStyle/>
          <a:p>
            <a:r>
              <a:rPr lang="en-US" dirty="0">
                <a:latin typeface="Arial"/>
                <a:ea typeface="Microsoft YaHei"/>
                <a:cs typeface="Arial"/>
              </a:rPr>
              <a:t>The presented papers are grouped by representation type rather than by chronology. The first group is continuous representation learning: IISAN, IISAN-Versa, and CROSSAN all adapt dense multimodal representations for recommendation.</a:t>
            </a:r>
          </a:p>
          <a:p>
            <a:r>
              <a:rPr lang="en-US" dirty="0">
                <a:latin typeface="Arial"/>
                <a:ea typeface="Microsoft YaHei"/>
                <a:cs typeface="Arial"/>
              </a:rPr>
              <a:t>IISAN establishes the efficiency mechanism through decoupled PEFT and caching. IISAN-Versa extends the idea to larger and asymmetric foundation encoders. CROSSAN extends the same direction to multiple modalities and multiple foundation models.</a:t>
            </a:r>
          </a:p>
          <a:p>
            <a:r>
              <a:rPr lang="en-US" dirty="0">
                <a:latin typeface="Arial"/>
                <a:ea typeface="Microsoft YaHei"/>
                <a:cs typeface="Arial"/>
              </a:rPr>
              <a:t>The second group is discrete representation learning. TIGER is used here as the reference paradigm: it introduces semantic IDs for generative retrieval. DIGER then addresses the missing joint optimization step by making semantic IDs differentiable and stable.</a:t>
            </a:r>
          </a:p>
          <a:p>
            <a:endParaRPr lang="en-US" dirty="0"/>
          </a:p>
        </p:txBody>
      </p:sp>
    </p:spTree>
    <p:extLst>
      <p:ext uri="{BB962C8B-B14F-4D97-AF65-F5344CB8AC3E}">
        <p14:creationId xmlns:p14="http://schemas.microsoft.com/office/powerpoint/2010/main" val="13548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14529-5D8A-6DF5-249B-E3869D800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0B33C-0D20-C074-EA20-6D5F736F9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8C74D-AB61-DDD5-7D06-DDF599CB32ED}"/>
              </a:ext>
            </a:extLst>
          </p:cNvPr>
          <p:cNvSpPr>
            <a:spLocks noGrp="1"/>
          </p:cNvSpPr>
          <p:nvPr>
            <p:ph type="body" idx="1"/>
          </p:nvPr>
        </p:nvSpPr>
        <p:spPr/>
        <p:txBody>
          <a:bodyPr/>
          <a:lstStyle/>
          <a:p>
            <a:r>
              <a:rPr lang="en-US" dirty="0">
                <a:latin typeface="Arial"/>
                <a:ea typeface="Microsoft YaHei"/>
                <a:cs typeface="Arial"/>
              </a:rPr>
              <a:t>The final synthesis is that joint optimization is the common lens for both branches of the talk.</a:t>
            </a:r>
          </a:p>
          <a:p>
            <a:r>
              <a:rPr lang="en-US" dirty="0">
                <a:latin typeface="Arial"/>
                <a:ea typeface="Microsoft YaHei"/>
                <a:cs typeface="Arial"/>
              </a:rPr>
              <a:t>For continuous representations, the main bottlenecks are efficiency, encoder asymmetry, and modality breadth. IISAN, IISAN-Versa, and CROSSAN address these issues while keeping dense representations aligned with recommendation objectives.</a:t>
            </a:r>
          </a:p>
          <a:p>
            <a:r>
              <a:rPr lang="en-US" dirty="0">
                <a:latin typeface="Arial"/>
                <a:ea typeface="Microsoft YaHei"/>
                <a:cs typeface="Arial"/>
              </a:rPr>
              <a:t>For discrete representations, the main bottleneck is codebook stability. DIGER addresses this by making semantic IDs differentiable and stabilizing their optimization with the generative recommender.</a:t>
            </a:r>
          </a:p>
          <a:p>
            <a:endParaRPr lang="en-US"/>
          </a:p>
        </p:txBody>
      </p:sp>
      <p:sp>
        <p:nvSpPr>
          <p:cNvPr id="4" name="Slide Number Placeholder 3">
            <a:extLst>
              <a:ext uri="{FF2B5EF4-FFF2-40B4-BE49-F238E27FC236}">
                <a16:creationId xmlns:a16="http://schemas.microsoft.com/office/drawing/2014/main" id="{25E975E7-CD9E-97F6-D6D0-C36E8400CE78}"/>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30</a:t>
            </a:fld>
            <a:endParaRPr lang="en-GB">
              <a:latin typeface="Arial"/>
              <a:ea typeface="Microsoft YaHei"/>
              <a:cs typeface="Arial"/>
            </a:endParaRPr>
          </a:p>
        </p:txBody>
      </p:sp>
    </p:spTree>
    <p:extLst>
      <p:ext uri="{BB962C8B-B14F-4D97-AF65-F5344CB8AC3E}">
        <p14:creationId xmlns:p14="http://schemas.microsoft.com/office/powerpoint/2010/main" val="1655065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latin typeface="Arial"/>
                <a:ea typeface="Microsoft YaHei"/>
                <a:cs typeface="Arial"/>
              </a:rPr>
              <a:t>This closes the presentation. The audience should now see multimodal recommendation as a representation optimization problem rather than only a feature fusion problem.</a:t>
            </a:r>
          </a:p>
          <a:p>
            <a:r>
              <a:rPr lang="en-US" dirty="0">
                <a:latin typeface="Arial"/>
                <a:ea typeface="Microsoft YaHei"/>
                <a:cs typeface="Arial"/>
              </a:rPr>
              <a:t>A useful discussion question is which trade-off matters most in real systems: accuracy, training efficiency, inference latency, cold-start generalization, or interpretability of semantic IDs.</a:t>
            </a:r>
          </a:p>
          <a:p>
            <a:r>
              <a:rPr lang="en-US" dirty="0">
                <a:latin typeface="Arial"/>
                <a:ea typeface="Microsoft YaHei"/>
                <a:cs typeface="Arial"/>
              </a:rPr>
              <a:t>Questions are welcome on the continuous branch, the discrete semantic ID branch, or the broader role of foundation models in recommender systems.</a:t>
            </a:r>
          </a:p>
          <a:p>
            <a:endParaRPr lang="en-US"/>
          </a:p>
        </p:txBody>
      </p:sp>
      <p:sp>
        <p:nvSpPr>
          <p:cNvPr id="4" name="Slide Number Placeholder 3"/>
          <p:cNvSpPr>
            <a:spLocks noGrp="1"/>
          </p:cNvSpPr>
          <p:nvPr>
            <p:ph type="sldNum" sz="quarter" idx="5"/>
          </p:nvPr>
        </p:nvSpPr>
        <p:spPr/>
        <p:txBody>
          <a:bodyPr/>
          <a:lstStyle/>
          <a:p>
            <a:fld id="{841BA3F6-9033-5240-8178-EB280693EA5C}" type="slidenum">
              <a:rPr lang="en-US" smtClean="0">
                <a:latin typeface="Arial"/>
                <a:ea typeface="Microsoft YaHei"/>
                <a:cs typeface="Arial"/>
              </a:rPr>
              <a:t>31</a:t>
            </a:fld>
            <a:endParaRPr lang="en-US">
              <a:latin typeface="Arial"/>
              <a:ea typeface="Microsoft YaHei"/>
              <a:cs typeface="Arial"/>
            </a:endParaRPr>
          </a:p>
        </p:txBody>
      </p:sp>
    </p:spTree>
    <p:extLst>
      <p:ext uri="{BB962C8B-B14F-4D97-AF65-F5344CB8AC3E}">
        <p14:creationId xmlns:p14="http://schemas.microsoft.com/office/powerpoint/2010/main" val="216323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7F9F-8E6D-8742-7F56-4D905C6481E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01883A2-0722-6A5A-AAF6-153C6276DC3F}"/>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4</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E97DBAAC-2873-87D4-B1A8-851415329685}"/>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7F66C94F-F4AC-A9AF-1B12-35D5A58BECF6}"/>
              </a:ext>
            </a:extLst>
          </p:cNvPr>
          <p:cNvSpPr>
            <a:spLocks noGrp="1" noChangeArrowheads="1"/>
          </p:cNvSpPr>
          <p:nvPr>
            <p:ph type="body" idx="1"/>
          </p:nvPr>
        </p:nvSpPr>
        <p:spPr/>
        <p:txBody>
          <a:bodyPr/>
          <a:lstStyle/>
          <a:p>
            <a:r>
              <a:rPr lang="en-US" dirty="0">
                <a:latin typeface="Arial"/>
                <a:ea typeface="Microsoft YaHei"/>
                <a:cs typeface="Arial"/>
              </a:rPr>
              <a:t>This agenda follows the joint optimization logic. I will first motivate why fixed multimodal feature extraction is limited for recommendation.</a:t>
            </a:r>
          </a:p>
          <a:p>
            <a:r>
              <a:rPr lang="en-US" dirty="0">
                <a:latin typeface="Arial"/>
                <a:ea typeface="Microsoft YaHei"/>
                <a:cs typeface="Arial"/>
              </a:rPr>
              <a:t>Then I will discuss joint optimization for continuous representations: how to adapt dense multimodal encoders efficiently through IISAN, then make the design compatible with asymmetric LLM/vision encoders through IISAN-Versa, and finally scale it to more modalities through CROSSAN.</a:t>
            </a:r>
          </a:p>
          <a:p>
            <a:r>
              <a:rPr lang="en-US" dirty="0">
                <a:latin typeface="Arial"/>
                <a:ea typeface="Microsoft YaHei"/>
                <a:cs typeface="Arial"/>
              </a:rPr>
              <a:t>After that I will switch to discrete representations. The key difference is that the item representation becomes a semantic ID token sequence, so I first introduce the TIGER generative retrieval paradigm and then explain how DIGER enables stable joint optimization of semantic IDs and the recommender.</a:t>
            </a:r>
          </a:p>
          <a:p>
            <a:endParaRPr lang="en-US" dirty="0"/>
          </a:p>
        </p:txBody>
      </p:sp>
    </p:spTree>
    <p:extLst>
      <p:ext uri="{BB962C8B-B14F-4D97-AF65-F5344CB8AC3E}">
        <p14:creationId xmlns:p14="http://schemas.microsoft.com/office/powerpoint/2010/main" val="251301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55747-864E-2ABF-B9DD-A643A6A6558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BA022B1-79FD-8970-E0E8-6BF672339CAE}"/>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5</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87D3C789-3C07-9273-95EB-09F8E56620B6}"/>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60D7702C-963E-5D6A-32F3-2674C9316C3E}"/>
              </a:ext>
            </a:extLst>
          </p:cNvPr>
          <p:cNvSpPr>
            <a:spLocks noGrp="1" noChangeArrowheads="1"/>
          </p:cNvSpPr>
          <p:nvPr>
            <p:ph type="body" idx="1"/>
          </p:nvPr>
        </p:nvSpPr>
        <p:spPr/>
        <p:txBody>
          <a:bodyPr/>
          <a:lstStyle/>
          <a:p>
            <a:r>
              <a:rPr lang="en-US" dirty="0">
                <a:latin typeface="Arial"/>
                <a:ea typeface="Microsoft YaHei"/>
                <a:cs typeface="Arial"/>
              </a:rPr>
              <a:t>This slide gives the background of multimodal sequential recommendation. In these tasks, each item can be described by user interactions as well as multimodal content such as text, images, video, or audio.</a:t>
            </a:r>
          </a:p>
          <a:p>
            <a:r>
              <a:rPr lang="en-US" dirty="0">
                <a:latin typeface="Arial"/>
                <a:ea typeface="Microsoft YaHei"/>
                <a:cs typeface="Arial"/>
              </a:rPr>
              <a:t>Traditional pipelines often encode the content first and then feed the extracted features into a recommender. From a joint optimization view, the limitation is that the multimodal encoder does not directly receive recommendation feedback.</a:t>
            </a:r>
          </a:p>
          <a:p>
            <a:r>
              <a:rPr lang="en-US" dirty="0">
                <a:latin typeface="Arial"/>
                <a:ea typeface="Microsoft YaHei"/>
                <a:cs typeface="Arial"/>
              </a:rPr>
              <a:t>This motivates the central theme of the talk: item representations should not only preserve content semantics, but also align with user preference and next-item prediction.</a:t>
            </a:r>
          </a:p>
          <a:p>
            <a:endParaRPr lang="en-US" dirty="0"/>
          </a:p>
        </p:txBody>
      </p:sp>
    </p:spTree>
    <p:extLst>
      <p:ext uri="{BB962C8B-B14F-4D97-AF65-F5344CB8AC3E}">
        <p14:creationId xmlns:p14="http://schemas.microsoft.com/office/powerpoint/2010/main" val="82145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47FA6-0D4C-90C7-B14E-79905403811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6615197-42E1-EB03-0233-59811082D089}"/>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6</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3FFC1E88-93B0-8207-7F61-B8D15FB8ADE7}"/>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1E99B57E-B1C1-77D5-49B4-CC33ED115BB1}"/>
              </a:ext>
            </a:extLst>
          </p:cNvPr>
          <p:cNvSpPr>
            <a:spLocks noGrp="1" noChangeArrowheads="1"/>
          </p:cNvSpPr>
          <p:nvPr>
            <p:ph type="body" idx="1"/>
          </p:nvPr>
        </p:nvSpPr>
        <p:spPr/>
        <p:txBody>
          <a:bodyPr/>
          <a:lstStyle/>
          <a:p>
            <a:r>
              <a:rPr lang="en-US" dirty="0">
                <a:latin typeface="Arial"/>
                <a:ea typeface="Microsoft YaHei"/>
                <a:cs typeface="Arial"/>
              </a:rPr>
              <a:t>I use this metaphor to explain the two-stage limitation. The multimodal encoder is like a brickmaker: it produces standardized bricks that preserve general content structure.</a:t>
            </a:r>
          </a:p>
          <a:p>
            <a:r>
              <a:rPr lang="en-US" dirty="0">
                <a:latin typeface="Arial"/>
                <a:ea typeface="Microsoft YaHei"/>
                <a:cs typeface="Arial"/>
              </a:rPr>
              <a:t>The recommender is like a builder who wants to construct a personalized house. If there is no feedback from the builder to the brickmaker, the bricks may be semantically meaningful but not optimized for the exact personalized recommendation objective.</a:t>
            </a:r>
          </a:p>
          <a:p>
            <a:r>
              <a:rPr lang="en-US" dirty="0">
                <a:latin typeface="Arial"/>
                <a:ea typeface="Microsoft YaHei"/>
                <a:cs typeface="Arial"/>
              </a:rPr>
              <a:t>This is the intuitive motivation for joint optimization: recommendation signals should be able to influence how item representations are formed.</a:t>
            </a:r>
          </a:p>
          <a:p>
            <a:endParaRPr lang="en-US"/>
          </a:p>
        </p:txBody>
      </p:sp>
    </p:spTree>
    <p:extLst>
      <p:ext uri="{BB962C8B-B14F-4D97-AF65-F5344CB8AC3E}">
        <p14:creationId xmlns:p14="http://schemas.microsoft.com/office/powerpoint/2010/main" val="56343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4AC5-4294-BC7C-DF33-B91585A22F7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CD8AD35-E399-6713-9A9C-E824726A231C}"/>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7</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39D1C3FF-4B68-4F8D-C7D0-A2B11427BA2C}"/>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1F091621-3CBE-9C47-E5D2-145943F56B41}"/>
              </a:ext>
            </a:extLst>
          </p:cNvPr>
          <p:cNvSpPr>
            <a:spLocks noGrp="1" noChangeArrowheads="1"/>
          </p:cNvSpPr>
          <p:nvPr>
            <p:ph type="body" idx="1"/>
          </p:nvPr>
        </p:nvSpPr>
        <p:spPr/>
        <p:txBody>
          <a:bodyPr/>
          <a:lstStyle/>
          <a:p>
            <a:r>
              <a:rPr lang="en-US" dirty="0">
                <a:latin typeface="Arial"/>
                <a:ea typeface="Microsoft YaHei"/>
                <a:cs typeface="Arial"/>
              </a:rPr>
              <a:t>This empirical comparison further motivates the move from two-stage feature extraction to end-to-end optimization. The two-stage setting remains weaker even when additional MLP layers are added on top of frozen features.</a:t>
            </a:r>
          </a:p>
          <a:p>
            <a:r>
              <a:rPr lang="en-US" dirty="0">
                <a:latin typeface="Arial"/>
                <a:ea typeface="Microsoft YaHei"/>
                <a:cs typeface="Arial"/>
              </a:rPr>
              <a:t>The lesson is that simply adding a small prediction head is not enough. The representation itself must be adapted toward recommendation signals.</a:t>
            </a:r>
          </a:p>
          <a:p>
            <a:r>
              <a:rPr lang="en-US" dirty="0">
                <a:latin typeface="Arial"/>
                <a:ea typeface="Microsoft YaHei"/>
                <a:cs typeface="Arial"/>
              </a:rPr>
              <a:t>This sets up the first technical branch: joint optimization for continuous multimodal representations.</a:t>
            </a:r>
          </a:p>
          <a:p>
            <a:endParaRPr lang="en-US"/>
          </a:p>
        </p:txBody>
      </p:sp>
    </p:spTree>
    <p:extLst>
      <p:ext uri="{BB962C8B-B14F-4D97-AF65-F5344CB8AC3E}">
        <p14:creationId xmlns:p14="http://schemas.microsoft.com/office/powerpoint/2010/main" val="197352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FAEB-B372-1A86-FF71-F7FEFE65F96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3AAE8C9-5B30-1DC9-D254-968D3F52DE08}"/>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8</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5CA902A6-169A-D85A-5C14-2D8B4604E644}"/>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B940417A-F098-0C2C-75AB-1CCD387D087C}"/>
              </a:ext>
            </a:extLst>
          </p:cNvPr>
          <p:cNvSpPr>
            <a:spLocks noGrp="1" noChangeArrowheads="1"/>
          </p:cNvSpPr>
          <p:nvPr>
            <p:ph type="body" idx="1"/>
          </p:nvPr>
        </p:nvSpPr>
        <p:spPr/>
        <p:txBody>
          <a:bodyPr/>
          <a:lstStyle/>
          <a:p>
            <a:r>
              <a:rPr lang="en-US" dirty="0">
                <a:latin typeface="Arial"/>
                <a:ea typeface="Microsoft YaHei"/>
                <a:cs typeface="Arial"/>
              </a:rPr>
              <a:t>Now I move to the continuous representation branch. In this part, the item representation is still a dense vector from text, image, or multimodal foundation encoders.</a:t>
            </a:r>
          </a:p>
          <a:p>
            <a:r>
              <a:rPr lang="en-US" dirty="0">
                <a:latin typeface="Arial"/>
                <a:ea typeface="Microsoft YaHei"/>
                <a:cs typeface="Arial"/>
              </a:rPr>
              <a:t>The challenge is that joint optimization with full fine-tuning can be too expensive. Therefore the question becomes: how do we let recommendation signals shape dense representations while controlling memory, training time, and model complexity?</a:t>
            </a:r>
          </a:p>
          <a:p>
            <a:r>
              <a:rPr lang="en-US" dirty="0">
                <a:latin typeface="Arial"/>
                <a:ea typeface="Microsoft YaHei"/>
                <a:cs typeface="Arial"/>
              </a:rPr>
              <a:t>The sequence of methods is IISAN for efficiency, IISAN-Versa for asymmetric large encoders, and CROSSAN for modality breadth.</a:t>
            </a:r>
          </a:p>
          <a:p>
            <a:endParaRPr lang="en-US"/>
          </a:p>
        </p:txBody>
      </p:sp>
    </p:spTree>
    <p:extLst>
      <p:ext uri="{BB962C8B-B14F-4D97-AF65-F5344CB8AC3E}">
        <p14:creationId xmlns:p14="http://schemas.microsoft.com/office/powerpoint/2010/main" val="3443767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71749-8DF2-F991-7930-A4BE0E92F7F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272988B-BBCE-CF7E-6F67-587A9F474954}"/>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9</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275395A4-DC08-9C82-859B-EACA81DA5654}"/>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8048CACA-FB7E-C92D-5A62-3E71BC55AB41}"/>
              </a:ext>
            </a:extLst>
          </p:cNvPr>
          <p:cNvSpPr>
            <a:spLocks noGrp="1" noChangeArrowheads="1"/>
          </p:cNvSpPr>
          <p:nvPr>
            <p:ph type="body" idx="1"/>
          </p:nvPr>
        </p:nvSpPr>
        <p:spPr/>
        <p:txBody>
          <a:bodyPr/>
          <a:lstStyle/>
          <a:p>
            <a:r>
              <a:rPr lang="en-US" dirty="0">
                <a:latin typeface="Arial"/>
                <a:ea typeface="Microsoft YaHei"/>
                <a:cs typeface="Arial"/>
              </a:rPr>
              <a:t>Adapter4Rec is a useful preliminary step for this story. It studies whether adapter-based PEFT can replace full fine-tuning for recommendation-oriented adaptation.</a:t>
            </a:r>
          </a:p>
          <a:p>
            <a:r>
              <a:rPr lang="en-US" dirty="0">
                <a:latin typeface="Arial"/>
                <a:ea typeface="Microsoft YaHei"/>
                <a:cs typeface="Arial"/>
              </a:rPr>
              <a:t>The main takeaway is that PEFT can achieve competitive performance with far fewer trainable parameters, which makes end-to-end adaptation more realistic.</a:t>
            </a:r>
          </a:p>
          <a:p>
            <a:r>
              <a:rPr lang="en-US" dirty="0">
                <a:latin typeface="Arial"/>
                <a:ea typeface="Microsoft YaHei"/>
                <a:cs typeface="Arial"/>
              </a:rPr>
              <a:t>However, standard embedded PEFT still places the trainable modules inside the transformer computation graph. That means memory and training-time costs are not fully solved, which motivates IISAN.</a:t>
            </a:r>
          </a:p>
          <a:p>
            <a:endParaRPr lang="en-US"/>
          </a:p>
        </p:txBody>
      </p:sp>
    </p:spTree>
    <p:extLst>
      <p:ext uri="{BB962C8B-B14F-4D97-AF65-F5344CB8AC3E}">
        <p14:creationId xmlns:p14="http://schemas.microsoft.com/office/powerpoint/2010/main" val="142051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0CEA-BE1F-6644-8C52-F2FE6A5403FC}"/>
              </a:ext>
            </a:extLst>
          </p:cNvPr>
          <p:cNvSpPr>
            <a:spLocks noGrp="1"/>
          </p:cNvSpPr>
          <p:nvPr>
            <p:ph type="ctrTitle"/>
          </p:nvPr>
        </p:nvSpPr>
        <p:spPr>
          <a:xfrm>
            <a:off x="1524000" y="1122363"/>
            <a:ext cx="9144000" cy="2387600"/>
          </a:xfrm>
        </p:spPr>
        <p:txBody>
          <a:bodyPr anchor="b"/>
          <a:lstStyle>
            <a:lvl1pPr algn="ctr">
              <a:defRPr sz="5999">
                <a:latin typeface="Arial"/>
                <a:ea typeface="Microsoft YaHei"/>
                <a:cs typeface="Arial"/>
              </a:defRPr>
            </a:lvl1pPr>
          </a:lstStyle>
          <a:p>
            <a:r>
              <a:rPr lang="en-US">
                <a:latin typeface="Arial"/>
                <a:ea typeface="Microsoft YaHei"/>
                <a:cs typeface="Arial"/>
              </a:rPr>
              <a:t>Click to edit Master title style</a:t>
            </a:r>
          </a:p>
        </p:txBody>
      </p:sp>
      <p:sp>
        <p:nvSpPr>
          <p:cNvPr id="3" name="Subtitle 2">
            <a:extLst>
              <a:ext uri="{FF2B5EF4-FFF2-40B4-BE49-F238E27FC236}">
                <a16:creationId xmlns:a16="http://schemas.microsoft.com/office/drawing/2014/main" id="{29DBF390-F328-1D47-8423-A956A9B51D48}"/>
              </a:ext>
            </a:extLst>
          </p:cNvPr>
          <p:cNvSpPr>
            <a:spLocks noGrp="1"/>
          </p:cNvSpPr>
          <p:nvPr>
            <p:ph type="subTitle" idx="1"/>
          </p:nvPr>
        </p:nvSpPr>
        <p:spPr>
          <a:xfrm>
            <a:off x="1524000" y="3602038"/>
            <a:ext cx="9144000" cy="1655762"/>
          </a:xfrm>
        </p:spPr>
        <p:txBody>
          <a:bodyPr/>
          <a:lstStyle>
            <a:lvl1pPr marL="0" indent="0" algn="ctr">
              <a:buNone/>
              <a:defRPr sz="2399">
                <a:latin typeface="Arial"/>
                <a:ea typeface="Microsoft YaHei"/>
                <a:cs typeface="Arial"/>
              </a:defRPr>
            </a:lvl1pPr>
            <a:lvl2pPr marL="457164" indent="0" algn="ctr">
              <a:buNone/>
              <a:defRPr sz="2000">
                <a:latin typeface="Arial"/>
                <a:ea typeface="Microsoft YaHei"/>
                <a:cs typeface="Arial"/>
              </a:defRPr>
            </a:lvl2pPr>
            <a:lvl3pPr marL="914329" indent="0" algn="ctr">
              <a:buNone/>
              <a:defRPr sz="1800">
                <a:latin typeface="Arial"/>
                <a:ea typeface="Microsoft YaHei"/>
                <a:cs typeface="Arial"/>
              </a:defRPr>
            </a:lvl3pPr>
            <a:lvl4pPr marL="1371493" indent="0" algn="ctr">
              <a:buNone/>
              <a:defRPr sz="1600">
                <a:latin typeface="Arial"/>
                <a:ea typeface="Microsoft YaHei"/>
                <a:cs typeface="Arial"/>
              </a:defRPr>
            </a:lvl4pPr>
            <a:lvl5pPr marL="1828658" indent="0" algn="ctr">
              <a:buNone/>
              <a:defRPr sz="1600">
                <a:latin typeface="Arial"/>
                <a:ea typeface="Microsoft YaHei"/>
                <a:cs typeface="Arial"/>
              </a:defRPr>
            </a:lvl5pPr>
            <a:lvl6pPr marL="2285822" indent="0" algn="ctr">
              <a:buNone/>
              <a:defRPr sz="1600">
                <a:latin typeface="Arial"/>
                <a:ea typeface="Microsoft YaHei"/>
                <a:cs typeface="Arial"/>
              </a:defRPr>
            </a:lvl6pPr>
            <a:lvl7pPr marL="2742986" indent="0" algn="ctr">
              <a:buNone/>
              <a:defRPr sz="1600">
                <a:latin typeface="Arial"/>
                <a:ea typeface="Microsoft YaHei"/>
                <a:cs typeface="Arial"/>
              </a:defRPr>
            </a:lvl7pPr>
            <a:lvl8pPr marL="3200150" indent="0" algn="ctr">
              <a:buNone/>
              <a:defRPr sz="1600">
                <a:latin typeface="Arial"/>
                <a:ea typeface="Microsoft YaHei"/>
                <a:cs typeface="Arial"/>
              </a:defRPr>
            </a:lvl8pPr>
            <a:lvl9pPr marL="3657315" indent="0" algn="ctr">
              <a:buNone/>
              <a:defRPr sz="1600">
                <a:latin typeface="Arial"/>
                <a:ea typeface="Microsoft YaHei"/>
                <a:cs typeface="Arial"/>
              </a:defRPr>
            </a:lvl9pPr>
          </a:lstStyle>
          <a:p>
            <a:r>
              <a:rPr lang="en-US">
                <a:latin typeface="Arial"/>
                <a:ea typeface="Microsoft YaHei"/>
                <a:cs typeface="Arial"/>
              </a:rPr>
              <a:t>Click to edit Master subtitle style</a:t>
            </a:r>
          </a:p>
        </p:txBody>
      </p:sp>
      <p:sp>
        <p:nvSpPr>
          <p:cNvPr id="4" name="Date Placeholder 3">
            <a:extLst>
              <a:ext uri="{FF2B5EF4-FFF2-40B4-BE49-F238E27FC236}">
                <a16:creationId xmlns:a16="http://schemas.microsoft.com/office/drawing/2014/main" id="{2283349C-E7FD-2847-A420-84A7095A0353}"/>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D962D5C9-DB49-F94B-8D79-2F2AA43AC88C}"/>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54525A8E-D341-4F41-BD27-EBF6FD1160AA}"/>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143784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8A22-9989-7243-B852-3C7BA4F23665}"/>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Vertical Text Placeholder 2">
            <a:extLst>
              <a:ext uri="{FF2B5EF4-FFF2-40B4-BE49-F238E27FC236}">
                <a16:creationId xmlns:a16="http://schemas.microsoft.com/office/drawing/2014/main" id="{782FF6D4-A416-CD40-913D-1E900762972A}"/>
              </a:ext>
            </a:extLst>
          </p:cNvPr>
          <p:cNvSpPr>
            <a:spLocks noGrp="1"/>
          </p:cNvSpPr>
          <p:nvPr>
            <p:ph type="body" orient="vert" idx="1"/>
          </p:nvPr>
        </p:nvSpPr>
        <p:spPr/>
        <p:txBody>
          <a:bodyPr vert="eaVert"/>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B561080D-751F-5940-AFB3-34F9A3A4EE98}"/>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FE745DAE-62C4-C745-B5C5-8FBD688E5972}"/>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A55AA675-CF94-D84A-8DB6-C675679A2B77}"/>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25898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921B75-4B3D-3D45-8DF7-F982881EE5CE}"/>
              </a:ext>
            </a:extLst>
          </p:cNvPr>
          <p:cNvSpPr>
            <a:spLocks noGrp="1"/>
          </p:cNvSpPr>
          <p:nvPr>
            <p:ph type="title" orient="vert"/>
          </p:nvPr>
        </p:nvSpPr>
        <p:spPr>
          <a:xfrm>
            <a:off x="8724900" y="365126"/>
            <a:ext cx="2628900" cy="5811838"/>
          </a:xfrm>
        </p:spPr>
        <p:txBody>
          <a:bodyPr vert="eaVert"/>
          <a:lstStyle/>
          <a:p>
            <a:r>
              <a:rPr lang="en-US">
                <a:latin typeface="Arial"/>
                <a:ea typeface="Microsoft YaHei"/>
                <a:cs typeface="Arial"/>
              </a:rPr>
              <a:t>Click to edit Master title style</a:t>
            </a:r>
          </a:p>
        </p:txBody>
      </p:sp>
      <p:sp>
        <p:nvSpPr>
          <p:cNvPr id="3" name="Vertical Text Placeholder 2">
            <a:extLst>
              <a:ext uri="{FF2B5EF4-FFF2-40B4-BE49-F238E27FC236}">
                <a16:creationId xmlns:a16="http://schemas.microsoft.com/office/drawing/2014/main" id="{C26533B6-46E4-F449-A9D6-2A6ADEAFCF8B}"/>
              </a:ext>
            </a:extLst>
          </p:cNvPr>
          <p:cNvSpPr>
            <a:spLocks noGrp="1"/>
          </p:cNvSpPr>
          <p:nvPr>
            <p:ph type="body" orient="vert" idx="1"/>
          </p:nvPr>
        </p:nvSpPr>
        <p:spPr>
          <a:xfrm>
            <a:off x="838200" y="365126"/>
            <a:ext cx="7734300" cy="5811838"/>
          </a:xfrm>
        </p:spPr>
        <p:txBody>
          <a:bodyPr vert="eaVert"/>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3EE501C4-69ED-E64E-B989-B08D5779B3B0}"/>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97BD0E60-40FC-704C-8933-CAA2A61B9B59}"/>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A8DF4E6E-C18D-C844-9EA3-3B72BD596BEB}"/>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10532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8599-5E3C-C24F-A153-3A03706094D9}"/>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Content Placeholder 2">
            <a:extLst>
              <a:ext uri="{FF2B5EF4-FFF2-40B4-BE49-F238E27FC236}">
                <a16:creationId xmlns:a16="http://schemas.microsoft.com/office/drawing/2014/main" id="{79F7A759-8D9F-9042-92E3-6438F659C311}"/>
              </a:ext>
            </a:extLst>
          </p:cNvPr>
          <p:cNvSpPr>
            <a:spLocks noGrp="1"/>
          </p:cNvSpPr>
          <p:nvPr>
            <p:ph idx="1"/>
          </p:nvPr>
        </p:nvSpPr>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62EFDA39-A636-9F47-A225-29B6478448A2}"/>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A44071CD-38BA-BC48-8681-CEDB9259BECB}"/>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8825C230-CE4F-DB4D-82EA-210706D18B95}"/>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26143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7A4C-996C-AC43-8DC7-AFFCBC624651}"/>
              </a:ext>
            </a:extLst>
          </p:cNvPr>
          <p:cNvSpPr>
            <a:spLocks noGrp="1"/>
          </p:cNvSpPr>
          <p:nvPr>
            <p:ph type="title"/>
          </p:nvPr>
        </p:nvSpPr>
        <p:spPr>
          <a:xfrm>
            <a:off x="831850" y="1709739"/>
            <a:ext cx="10515600" cy="2852737"/>
          </a:xfrm>
        </p:spPr>
        <p:txBody>
          <a:bodyPr anchor="b"/>
          <a:lstStyle>
            <a:lvl1pPr>
              <a:defRPr sz="5999">
                <a:latin typeface="Arial"/>
                <a:ea typeface="Microsoft YaHei"/>
                <a:cs typeface="Arial"/>
              </a:defRPr>
            </a:lvl1pPr>
          </a:lstStyle>
          <a:p>
            <a:r>
              <a:rPr lang="en-US">
                <a:latin typeface="Arial"/>
                <a:ea typeface="Microsoft YaHei"/>
                <a:cs typeface="Arial"/>
              </a:rPr>
              <a:t>Click to edit Master title style</a:t>
            </a:r>
          </a:p>
        </p:txBody>
      </p:sp>
      <p:sp>
        <p:nvSpPr>
          <p:cNvPr id="3" name="Text Placeholder 2">
            <a:extLst>
              <a:ext uri="{FF2B5EF4-FFF2-40B4-BE49-F238E27FC236}">
                <a16:creationId xmlns:a16="http://schemas.microsoft.com/office/drawing/2014/main" id="{93795829-332C-0C46-AD33-8CC311622884}"/>
              </a:ext>
            </a:extLst>
          </p:cNvPr>
          <p:cNvSpPr>
            <a:spLocks noGrp="1"/>
          </p:cNvSpPr>
          <p:nvPr>
            <p:ph type="body" idx="1"/>
          </p:nvPr>
        </p:nvSpPr>
        <p:spPr>
          <a:xfrm>
            <a:off x="831850" y="4589464"/>
            <a:ext cx="10515600" cy="1500187"/>
          </a:xfrm>
        </p:spPr>
        <p:txBody>
          <a:bodyPr/>
          <a:lstStyle>
            <a:lvl1pPr marL="0" indent="0">
              <a:buNone/>
              <a:defRPr sz="2399">
                <a:solidFill>
                  <a:schemeClr val="tx1">
                    <a:tint val="75000"/>
                  </a:schemeClr>
                </a:solidFill>
                <a:latin typeface="Arial"/>
                <a:ea typeface="Microsoft YaHei"/>
                <a:cs typeface="Arial"/>
              </a:defRPr>
            </a:lvl1pPr>
            <a:lvl2pPr marL="457164" indent="0">
              <a:buNone/>
              <a:defRPr sz="2000">
                <a:solidFill>
                  <a:schemeClr val="tx1">
                    <a:tint val="75000"/>
                  </a:schemeClr>
                </a:solidFill>
                <a:latin typeface="Arial"/>
                <a:ea typeface="Microsoft YaHei"/>
                <a:cs typeface="Arial"/>
              </a:defRPr>
            </a:lvl2pPr>
            <a:lvl3pPr marL="914329" indent="0">
              <a:buNone/>
              <a:defRPr sz="1800">
                <a:solidFill>
                  <a:schemeClr val="tx1">
                    <a:tint val="75000"/>
                  </a:schemeClr>
                </a:solidFill>
                <a:latin typeface="Arial"/>
                <a:ea typeface="Microsoft YaHei"/>
                <a:cs typeface="Arial"/>
              </a:defRPr>
            </a:lvl3pPr>
            <a:lvl4pPr marL="1371493" indent="0">
              <a:buNone/>
              <a:defRPr sz="1600">
                <a:solidFill>
                  <a:schemeClr val="tx1">
                    <a:tint val="75000"/>
                  </a:schemeClr>
                </a:solidFill>
                <a:latin typeface="Arial"/>
                <a:ea typeface="Microsoft YaHei"/>
                <a:cs typeface="Arial"/>
              </a:defRPr>
            </a:lvl4pPr>
            <a:lvl5pPr marL="1828658" indent="0">
              <a:buNone/>
              <a:defRPr sz="1600">
                <a:solidFill>
                  <a:schemeClr val="tx1">
                    <a:tint val="75000"/>
                  </a:schemeClr>
                </a:solidFill>
                <a:latin typeface="Arial"/>
                <a:ea typeface="Microsoft YaHei"/>
                <a:cs typeface="Arial"/>
              </a:defRPr>
            </a:lvl5pPr>
            <a:lvl6pPr marL="2285822" indent="0">
              <a:buNone/>
              <a:defRPr sz="1600">
                <a:solidFill>
                  <a:schemeClr val="tx1">
                    <a:tint val="75000"/>
                  </a:schemeClr>
                </a:solidFill>
                <a:latin typeface="Arial"/>
                <a:ea typeface="Microsoft YaHei"/>
                <a:cs typeface="Arial"/>
              </a:defRPr>
            </a:lvl6pPr>
            <a:lvl7pPr marL="2742986" indent="0">
              <a:buNone/>
              <a:defRPr sz="1600">
                <a:solidFill>
                  <a:schemeClr val="tx1">
                    <a:tint val="75000"/>
                  </a:schemeClr>
                </a:solidFill>
                <a:latin typeface="Arial"/>
                <a:ea typeface="Microsoft YaHei"/>
                <a:cs typeface="Arial"/>
              </a:defRPr>
            </a:lvl7pPr>
            <a:lvl8pPr marL="3200150" indent="0">
              <a:buNone/>
              <a:defRPr sz="1600">
                <a:solidFill>
                  <a:schemeClr val="tx1">
                    <a:tint val="75000"/>
                  </a:schemeClr>
                </a:solidFill>
                <a:latin typeface="Arial"/>
                <a:ea typeface="Microsoft YaHei"/>
                <a:cs typeface="Arial"/>
              </a:defRPr>
            </a:lvl8pPr>
            <a:lvl9pPr marL="3657315" indent="0">
              <a:buNone/>
              <a:defRPr sz="1600">
                <a:solidFill>
                  <a:schemeClr val="tx1">
                    <a:tint val="75000"/>
                  </a:schemeClr>
                </a:solidFill>
                <a:latin typeface="Arial"/>
                <a:ea typeface="Microsoft YaHei"/>
                <a:cs typeface="Arial"/>
              </a:defRPr>
            </a:lvl9pPr>
          </a:lstStyle>
          <a:p>
            <a:pPr lvl="0"/>
            <a:r>
              <a:rPr lang="en-US">
                <a:latin typeface="Arial"/>
                <a:ea typeface="Microsoft YaHei"/>
                <a:cs typeface="Arial"/>
              </a:rPr>
              <a:t>Click to edit Master text styles</a:t>
            </a:r>
          </a:p>
        </p:txBody>
      </p:sp>
      <p:sp>
        <p:nvSpPr>
          <p:cNvPr id="4" name="Date Placeholder 3">
            <a:extLst>
              <a:ext uri="{FF2B5EF4-FFF2-40B4-BE49-F238E27FC236}">
                <a16:creationId xmlns:a16="http://schemas.microsoft.com/office/drawing/2014/main" id="{13B885AF-A363-1A49-A145-9BFAFA617D75}"/>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181E352E-62CD-004C-A715-A037C5C1169E}"/>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8DBFFBC9-ECAF-6445-9C72-4E2009639123}"/>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12096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B710-1202-9845-8AC2-27C9B753A281}"/>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Content Placeholder 2">
            <a:extLst>
              <a:ext uri="{FF2B5EF4-FFF2-40B4-BE49-F238E27FC236}">
                <a16:creationId xmlns:a16="http://schemas.microsoft.com/office/drawing/2014/main" id="{192654D2-9FB2-D045-A7AA-0EBFAE91EE71}"/>
              </a:ext>
            </a:extLst>
          </p:cNvPr>
          <p:cNvSpPr>
            <a:spLocks noGrp="1"/>
          </p:cNvSpPr>
          <p:nvPr>
            <p:ph sz="half" idx="1"/>
          </p:nvPr>
        </p:nvSpPr>
        <p:spPr>
          <a:xfrm>
            <a:off x="838200" y="1825625"/>
            <a:ext cx="5181600" cy="435133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Content Placeholder 3">
            <a:extLst>
              <a:ext uri="{FF2B5EF4-FFF2-40B4-BE49-F238E27FC236}">
                <a16:creationId xmlns:a16="http://schemas.microsoft.com/office/drawing/2014/main" id="{01118C76-9EE4-7943-8325-BA8179B3AF15}"/>
              </a:ext>
            </a:extLst>
          </p:cNvPr>
          <p:cNvSpPr>
            <a:spLocks noGrp="1"/>
          </p:cNvSpPr>
          <p:nvPr>
            <p:ph sz="half" idx="2"/>
          </p:nvPr>
        </p:nvSpPr>
        <p:spPr>
          <a:xfrm>
            <a:off x="6172200" y="1825625"/>
            <a:ext cx="5181600" cy="435133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5" name="Date Placeholder 4">
            <a:extLst>
              <a:ext uri="{FF2B5EF4-FFF2-40B4-BE49-F238E27FC236}">
                <a16:creationId xmlns:a16="http://schemas.microsoft.com/office/drawing/2014/main" id="{0FCE9285-0413-3A41-8886-43C3FDCFBE7A}"/>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6" name="Footer Placeholder 5">
            <a:extLst>
              <a:ext uri="{FF2B5EF4-FFF2-40B4-BE49-F238E27FC236}">
                <a16:creationId xmlns:a16="http://schemas.microsoft.com/office/drawing/2014/main" id="{742B232D-3845-0E48-B1A7-DE83DA096B05}"/>
              </a:ext>
            </a:extLst>
          </p:cNvPr>
          <p:cNvSpPr>
            <a:spLocks noGrp="1"/>
          </p:cNvSpPr>
          <p:nvPr>
            <p:ph type="ftr" sz="quarter" idx="11"/>
          </p:nvPr>
        </p:nvSpPr>
        <p:spPr/>
        <p:txBody>
          <a:bodyPr/>
          <a:lstStyle/>
          <a:p>
            <a:endParaRPr lang="en-US">
              <a:latin typeface="Arial"/>
              <a:ea typeface="Microsoft YaHei"/>
              <a:cs typeface="Arial"/>
            </a:endParaRPr>
          </a:p>
        </p:txBody>
      </p:sp>
      <p:sp>
        <p:nvSpPr>
          <p:cNvPr id="7" name="Slide Number Placeholder 6">
            <a:extLst>
              <a:ext uri="{FF2B5EF4-FFF2-40B4-BE49-F238E27FC236}">
                <a16:creationId xmlns:a16="http://schemas.microsoft.com/office/drawing/2014/main" id="{BF933FCA-4B35-1B44-83C7-C4B507C0C025}"/>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28030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40AB-7452-4645-AD09-3C278C8FCAC5}"/>
              </a:ext>
            </a:extLst>
          </p:cNvPr>
          <p:cNvSpPr>
            <a:spLocks noGrp="1"/>
          </p:cNvSpPr>
          <p:nvPr>
            <p:ph type="title"/>
          </p:nvPr>
        </p:nvSpPr>
        <p:spPr>
          <a:xfrm>
            <a:off x="839788" y="365126"/>
            <a:ext cx="10515600" cy="1325563"/>
          </a:xfrm>
        </p:spPr>
        <p:txBody>
          <a:bodyPr/>
          <a:lstStyle/>
          <a:p>
            <a:r>
              <a:rPr lang="en-US">
                <a:latin typeface="Arial"/>
                <a:ea typeface="Microsoft YaHei"/>
                <a:cs typeface="Arial"/>
              </a:rPr>
              <a:t>Click to edit Master title style</a:t>
            </a:r>
          </a:p>
        </p:txBody>
      </p:sp>
      <p:sp>
        <p:nvSpPr>
          <p:cNvPr id="3" name="Text Placeholder 2">
            <a:extLst>
              <a:ext uri="{FF2B5EF4-FFF2-40B4-BE49-F238E27FC236}">
                <a16:creationId xmlns:a16="http://schemas.microsoft.com/office/drawing/2014/main" id="{82EDA449-6689-6841-AAD8-4BF2844C64F6}"/>
              </a:ext>
            </a:extLst>
          </p:cNvPr>
          <p:cNvSpPr>
            <a:spLocks noGrp="1"/>
          </p:cNvSpPr>
          <p:nvPr>
            <p:ph type="body" idx="1"/>
          </p:nvPr>
        </p:nvSpPr>
        <p:spPr>
          <a:xfrm>
            <a:off x="839790" y="1681163"/>
            <a:ext cx="5157787" cy="823912"/>
          </a:xfrm>
        </p:spPr>
        <p:txBody>
          <a:bodyPr anchor="b"/>
          <a:lstStyle>
            <a:lvl1pPr marL="0" indent="0">
              <a:buNone/>
              <a:defRPr sz="2399" b="1">
                <a:latin typeface="Arial"/>
                <a:ea typeface="Microsoft YaHei"/>
                <a:cs typeface="Arial"/>
              </a:defRPr>
            </a:lvl1pPr>
            <a:lvl2pPr marL="457164" indent="0">
              <a:buNone/>
              <a:defRPr sz="2000" b="1">
                <a:latin typeface="Arial"/>
                <a:ea typeface="Microsoft YaHei"/>
                <a:cs typeface="Arial"/>
              </a:defRPr>
            </a:lvl2pPr>
            <a:lvl3pPr marL="914329" indent="0">
              <a:buNone/>
              <a:defRPr sz="1800" b="1">
                <a:latin typeface="Arial"/>
                <a:ea typeface="Microsoft YaHei"/>
                <a:cs typeface="Arial"/>
              </a:defRPr>
            </a:lvl3pPr>
            <a:lvl4pPr marL="1371493" indent="0">
              <a:buNone/>
              <a:defRPr sz="1600" b="1">
                <a:latin typeface="Arial"/>
                <a:ea typeface="Microsoft YaHei"/>
                <a:cs typeface="Arial"/>
              </a:defRPr>
            </a:lvl4pPr>
            <a:lvl5pPr marL="1828658" indent="0">
              <a:buNone/>
              <a:defRPr sz="1600" b="1">
                <a:latin typeface="Arial"/>
                <a:ea typeface="Microsoft YaHei"/>
                <a:cs typeface="Arial"/>
              </a:defRPr>
            </a:lvl5pPr>
            <a:lvl6pPr marL="2285822" indent="0">
              <a:buNone/>
              <a:defRPr sz="1600" b="1">
                <a:latin typeface="Arial"/>
                <a:ea typeface="Microsoft YaHei"/>
                <a:cs typeface="Arial"/>
              </a:defRPr>
            </a:lvl6pPr>
            <a:lvl7pPr marL="2742986" indent="0">
              <a:buNone/>
              <a:defRPr sz="1600" b="1">
                <a:latin typeface="Arial"/>
                <a:ea typeface="Microsoft YaHei"/>
                <a:cs typeface="Arial"/>
              </a:defRPr>
            </a:lvl7pPr>
            <a:lvl8pPr marL="3200150" indent="0">
              <a:buNone/>
              <a:defRPr sz="1600" b="1">
                <a:latin typeface="Arial"/>
                <a:ea typeface="Microsoft YaHei"/>
                <a:cs typeface="Arial"/>
              </a:defRPr>
            </a:lvl8pPr>
            <a:lvl9pPr marL="3657315" indent="0">
              <a:buNone/>
              <a:defRPr sz="1600" b="1">
                <a:latin typeface="Arial"/>
                <a:ea typeface="Microsoft YaHei"/>
                <a:cs typeface="Arial"/>
              </a:defRPr>
            </a:lvl9pPr>
          </a:lstStyle>
          <a:p>
            <a:pPr lvl="0"/>
            <a:r>
              <a:rPr lang="en-US">
                <a:latin typeface="Arial"/>
                <a:ea typeface="Microsoft YaHei"/>
                <a:cs typeface="Arial"/>
              </a:rPr>
              <a:t>Click to edit Master text styles</a:t>
            </a:r>
          </a:p>
        </p:txBody>
      </p:sp>
      <p:sp>
        <p:nvSpPr>
          <p:cNvPr id="4" name="Content Placeholder 3">
            <a:extLst>
              <a:ext uri="{FF2B5EF4-FFF2-40B4-BE49-F238E27FC236}">
                <a16:creationId xmlns:a16="http://schemas.microsoft.com/office/drawing/2014/main" id="{E483E436-2162-9B4F-9B07-B773BFA577BE}"/>
              </a:ext>
            </a:extLst>
          </p:cNvPr>
          <p:cNvSpPr>
            <a:spLocks noGrp="1"/>
          </p:cNvSpPr>
          <p:nvPr>
            <p:ph sz="half" idx="2"/>
          </p:nvPr>
        </p:nvSpPr>
        <p:spPr>
          <a:xfrm>
            <a:off x="839790" y="2505076"/>
            <a:ext cx="5157787" cy="368458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5" name="Text Placeholder 4">
            <a:extLst>
              <a:ext uri="{FF2B5EF4-FFF2-40B4-BE49-F238E27FC236}">
                <a16:creationId xmlns:a16="http://schemas.microsoft.com/office/drawing/2014/main" id="{FC53F6AC-55E6-EE4F-833A-64A2B7874700}"/>
              </a:ext>
            </a:extLst>
          </p:cNvPr>
          <p:cNvSpPr>
            <a:spLocks noGrp="1"/>
          </p:cNvSpPr>
          <p:nvPr>
            <p:ph type="body" sz="quarter" idx="3"/>
          </p:nvPr>
        </p:nvSpPr>
        <p:spPr>
          <a:xfrm>
            <a:off x="6172200" y="1681163"/>
            <a:ext cx="5183188" cy="823912"/>
          </a:xfrm>
        </p:spPr>
        <p:txBody>
          <a:bodyPr anchor="b"/>
          <a:lstStyle>
            <a:lvl1pPr marL="0" indent="0">
              <a:buNone/>
              <a:defRPr sz="2399" b="1">
                <a:latin typeface="Arial"/>
                <a:ea typeface="Microsoft YaHei"/>
                <a:cs typeface="Arial"/>
              </a:defRPr>
            </a:lvl1pPr>
            <a:lvl2pPr marL="457164" indent="0">
              <a:buNone/>
              <a:defRPr sz="2000" b="1">
                <a:latin typeface="Arial"/>
                <a:ea typeface="Microsoft YaHei"/>
                <a:cs typeface="Arial"/>
              </a:defRPr>
            </a:lvl2pPr>
            <a:lvl3pPr marL="914329" indent="0">
              <a:buNone/>
              <a:defRPr sz="1800" b="1">
                <a:latin typeface="Arial"/>
                <a:ea typeface="Microsoft YaHei"/>
                <a:cs typeface="Arial"/>
              </a:defRPr>
            </a:lvl3pPr>
            <a:lvl4pPr marL="1371493" indent="0">
              <a:buNone/>
              <a:defRPr sz="1600" b="1">
                <a:latin typeface="Arial"/>
                <a:ea typeface="Microsoft YaHei"/>
                <a:cs typeface="Arial"/>
              </a:defRPr>
            </a:lvl4pPr>
            <a:lvl5pPr marL="1828658" indent="0">
              <a:buNone/>
              <a:defRPr sz="1600" b="1">
                <a:latin typeface="Arial"/>
                <a:ea typeface="Microsoft YaHei"/>
                <a:cs typeface="Arial"/>
              </a:defRPr>
            </a:lvl5pPr>
            <a:lvl6pPr marL="2285822" indent="0">
              <a:buNone/>
              <a:defRPr sz="1600" b="1">
                <a:latin typeface="Arial"/>
                <a:ea typeface="Microsoft YaHei"/>
                <a:cs typeface="Arial"/>
              </a:defRPr>
            </a:lvl6pPr>
            <a:lvl7pPr marL="2742986" indent="0">
              <a:buNone/>
              <a:defRPr sz="1600" b="1">
                <a:latin typeface="Arial"/>
                <a:ea typeface="Microsoft YaHei"/>
                <a:cs typeface="Arial"/>
              </a:defRPr>
            </a:lvl7pPr>
            <a:lvl8pPr marL="3200150" indent="0">
              <a:buNone/>
              <a:defRPr sz="1600" b="1">
                <a:latin typeface="Arial"/>
                <a:ea typeface="Microsoft YaHei"/>
                <a:cs typeface="Arial"/>
              </a:defRPr>
            </a:lvl8pPr>
            <a:lvl9pPr marL="3657315" indent="0">
              <a:buNone/>
              <a:defRPr sz="1600" b="1">
                <a:latin typeface="Arial"/>
                <a:ea typeface="Microsoft YaHei"/>
                <a:cs typeface="Arial"/>
              </a:defRPr>
            </a:lvl9pPr>
          </a:lstStyle>
          <a:p>
            <a:pPr lvl="0"/>
            <a:r>
              <a:rPr lang="en-US">
                <a:latin typeface="Arial"/>
                <a:ea typeface="Microsoft YaHei"/>
                <a:cs typeface="Arial"/>
              </a:rPr>
              <a:t>Click to edit Master text styles</a:t>
            </a:r>
          </a:p>
        </p:txBody>
      </p:sp>
      <p:sp>
        <p:nvSpPr>
          <p:cNvPr id="6" name="Content Placeholder 5">
            <a:extLst>
              <a:ext uri="{FF2B5EF4-FFF2-40B4-BE49-F238E27FC236}">
                <a16:creationId xmlns:a16="http://schemas.microsoft.com/office/drawing/2014/main" id="{88D53106-C159-3146-ADA2-BD753E40E7B6}"/>
              </a:ext>
            </a:extLst>
          </p:cNvPr>
          <p:cNvSpPr>
            <a:spLocks noGrp="1"/>
          </p:cNvSpPr>
          <p:nvPr>
            <p:ph sz="quarter" idx="4"/>
          </p:nvPr>
        </p:nvSpPr>
        <p:spPr>
          <a:xfrm>
            <a:off x="6172200" y="2505076"/>
            <a:ext cx="5183188" cy="368458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7" name="Date Placeholder 6">
            <a:extLst>
              <a:ext uri="{FF2B5EF4-FFF2-40B4-BE49-F238E27FC236}">
                <a16:creationId xmlns:a16="http://schemas.microsoft.com/office/drawing/2014/main" id="{85516F41-C72E-EE43-ABA4-C78ABC4A7898}"/>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8" name="Footer Placeholder 7">
            <a:extLst>
              <a:ext uri="{FF2B5EF4-FFF2-40B4-BE49-F238E27FC236}">
                <a16:creationId xmlns:a16="http://schemas.microsoft.com/office/drawing/2014/main" id="{4FEDA48E-0EF8-9040-B6F4-B0D748C69EA4}"/>
              </a:ext>
            </a:extLst>
          </p:cNvPr>
          <p:cNvSpPr>
            <a:spLocks noGrp="1"/>
          </p:cNvSpPr>
          <p:nvPr>
            <p:ph type="ftr" sz="quarter" idx="11"/>
          </p:nvPr>
        </p:nvSpPr>
        <p:spPr/>
        <p:txBody>
          <a:bodyPr/>
          <a:lstStyle/>
          <a:p>
            <a:endParaRPr lang="en-US">
              <a:latin typeface="Arial"/>
              <a:ea typeface="Microsoft YaHei"/>
              <a:cs typeface="Arial"/>
            </a:endParaRPr>
          </a:p>
        </p:txBody>
      </p:sp>
      <p:sp>
        <p:nvSpPr>
          <p:cNvPr id="9" name="Slide Number Placeholder 8">
            <a:extLst>
              <a:ext uri="{FF2B5EF4-FFF2-40B4-BE49-F238E27FC236}">
                <a16:creationId xmlns:a16="http://schemas.microsoft.com/office/drawing/2014/main" id="{1E0515E7-FBEE-7E49-940B-A6A950A0C38F}"/>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169976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333-A285-8742-A5C3-06716F44C9E5}"/>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Date Placeholder 2">
            <a:extLst>
              <a:ext uri="{FF2B5EF4-FFF2-40B4-BE49-F238E27FC236}">
                <a16:creationId xmlns:a16="http://schemas.microsoft.com/office/drawing/2014/main" id="{8476C311-253B-2741-BACE-69492924E7B0}"/>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4" name="Footer Placeholder 3">
            <a:extLst>
              <a:ext uri="{FF2B5EF4-FFF2-40B4-BE49-F238E27FC236}">
                <a16:creationId xmlns:a16="http://schemas.microsoft.com/office/drawing/2014/main" id="{838A301B-90C9-3F46-A850-E127AE9B75D7}"/>
              </a:ext>
            </a:extLst>
          </p:cNvPr>
          <p:cNvSpPr>
            <a:spLocks noGrp="1"/>
          </p:cNvSpPr>
          <p:nvPr>
            <p:ph type="ftr" sz="quarter" idx="11"/>
          </p:nvPr>
        </p:nvSpPr>
        <p:spPr/>
        <p:txBody>
          <a:bodyPr/>
          <a:lstStyle/>
          <a:p>
            <a:endParaRPr lang="en-US">
              <a:latin typeface="Arial"/>
              <a:ea typeface="Microsoft YaHei"/>
              <a:cs typeface="Arial"/>
            </a:endParaRPr>
          </a:p>
        </p:txBody>
      </p:sp>
      <p:sp>
        <p:nvSpPr>
          <p:cNvPr id="5" name="Slide Number Placeholder 4">
            <a:extLst>
              <a:ext uri="{FF2B5EF4-FFF2-40B4-BE49-F238E27FC236}">
                <a16:creationId xmlns:a16="http://schemas.microsoft.com/office/drawing/2014/main" id="{FF43DF0A-3275-D94C-8C3A-CDB5869CC979}"/>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55476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2A922-096B-B146-8849-F769BE37D20B}"/>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3" name="Footer Placeholder 2">
            <a:extLst>
              <a:ext uri="{FF2B5EF4-FFF2-40B4-BE49-F238E27FC236}">
                <a16:creationId xmlns:a16="http://schemas.microsoft.com/office/drawing/2014/main" id="{93FA64EA-78D7-E248-B08B-F3C011582043}"/>
              </a:ext>
            </a:extLst>
          </p:cNvPr>
          <p:cNvSpPr>
            <a:spLocks noGrp="1"/>
          </p:cNvSpPr>
          <p:nvPr>
            <p:ph type="ftr" sz="quarter" idx="11"/>
          </p:nvPr>
        </p:nvSpPr>
        <p:spPr/>
        <p:txBody>
          <a:bodyPr/>
          <a:lstStyle/>
          <a:p>
            <a:endParaRPr lang="en-US">
              <a:latin typeface="Arial"/>
              <a:ea typeface="Microsoft YaHei"/>
              <a:cs typeface="Arial"/>
            </a:endParaRPr>
          </a:p>
        </p:txBody>
      </p:sp>
      <p:sp>
        <p:nvSpPr>
          <p:cNvPr id="4" name="Slide Number Placeholder 3">
            <a:extLst>
              <a:ext uri="{FF2B5EF4-FFF2-40B4-BE49-F238E27FC236}">
                <a16:creationId xmlns:a16="http://schemas.microsoft.com/office/drawing/2014/main" id="{2D4978F3-4FEA-B74C-B7EE-BBF7715FCAD7}"/>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56135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1068-D8AE-984C-BA48-C20021710B7B}"/>
              </a:ext>
            </a:extLst>
          </p:cNvPr>
          <p:cNvSpPr>
            <a:spLocks noGrp="1"/>
          </p:cNvSpPr>
          <p:nvPr>
            <p:ph type="title"/>
          </p:nvPr>
        </p:nvSpPr>
        <p:spPr>
          <a:xfrm>
            <a:off x="839789" y="457201"/>
            <a:ext cx="3932237" cy="1600200"/>
          </a:xfrm>
        </p:spPr>
        <p:txBody>
          <a:bodyPr anchor="b"/>
          <a:lstStyle>
            <a:lvl1pPr>
              <a:defRPr sz="3200">
                <a:latin typeface="Arial"/>
                <a:ea typeface="Microsoft YaHei"/>
                <a:cs typeface="Arial"/>
              </a:defRPr>
            </a:lvl1pPr>
          </a:lstStyle>
          <a:p>
            <a:r>
              <a:rPr lang="en-US">
                <a:latin typeface="Arial"/>
                <a:ea typeface="Microsoft YaHei"/>
                <a:cs typeface="Arial"/>
              </a:rPr>
              <a:t>Click to edit Master title style</a:t>
            </a:r>
          </a:p>
        </p:txBody>
      </p:sp>
      <p:sp>
        <p:nvSpPr>
          <p:cNvPr id="3" name="Content Placeholder 2">
            <a:extLst>
              <a:ext uri="{FF2B5EF4-FFF2-40B4-BE49-F238E27FC236}">
                <a16:creationId xmlns:a16="http://schemas.microsoft.com/office/drawing/2014/main" id="{247F1E00-F8CA-1949-8AC2-D888D47F239F}"/>
              </a:ext>
            </a:extLst>
          </p:cNvPr>
          <p:cNvSpPr>
            <a:spLocks noGrp="1"/>
          </p:cNvSpPr>
          <p:nvPr>
            <p:ph idx="1"/>
          </p:nvPr>
        </p:nvSpPr>
        <p:spPr>
          <a:xfrm>
            <a:off x="5183188" y="987426"/>
            <a:ext cx="6172200" cy="4873625"/>
          </a:xfrm>
        </p:spPr>
        <p:txBody>
          <a:bodyPr/>
          <a:lstStyle>
            <a:lvl1pPr>
              <a:defRPr sz="3200">
                <a:latin typeface="Arial"/>
                <a:ea typeface="Microsoft YaHei"/>
                <a:cs typeface="Arial"/>
              </a:defRPr>
            </a:lvl1pPr>
            <a:lvl2pPr>
              <a:defRPr sz="2800">
                <a:latin typeface="Arial"/>
                <a:ea typeface="Microsoft YaHei"/>
                <a:cs typeface="Arial"/>
              </a:defRPr>
            </a:lvl2pPr>
            <a:lvl3pPr>
              <a:defRPr sz="2399">
                <a:latin typeface="Arial"/>
                <a:ea typeface="Microsoft YaHei"/>
                <a:cs typeface="Arial"/>
              </a:defRPr>
            </a:lvl3pPr>
            <a:lvl4pPr>
              <a:defRPr sz="2000">
                <a:latin typeface="Arial"/>
                <a:ea typeface="Microsoft YaHei"/>
                <a:cs typeface="Arial"/>
              </a:defRPr>
            </a:lvl4pPr>
            <a:lvl5pPr>
              <a:defRPr sz="2000">
                <a:latin typeface="Arial"/>
                <a:ea typeface="Microsoft YaHei"/>
                <a:cs typeface="Arial"/>
              </a:defRPr>
            </a:lvl5pPr>
            <a:lvl6pPr>
              <a:defRPr sz="2000">
                <a:latin typeface="Arial"/>
                <a:ea typeface="Microsoft YaHei"/>
                <a:cs typeface="Arial"/>
              </a:defRPr>
            </a:lvl6pPr>
            <a:lvl7pPr>
              <a:defRPr sz="2000">
                <a:latin typeface="Arial"/>
                <a:ea typeface="Microsoft YaHei"/>
                <a:cs typeface="Arial"/>
              </a:defRPr>
            </a:lvl7pPr>
            <a:lvl8pPr>
              <a:defRPr sz="2000">
                <a:latin typeface="Arial"/>
                <a:ea typeface="Microsoft YaHei"/>
                <a:cs typeface="Arial"/>
              </a:defRPr>
            </a:lvl8pPr>
            <a:lvl9pPr>
              <a:defRPr sz="2000">
                <a:latin typeface="Arial"/>
                <a:ea typeface="Microsoft YaHei"/>
                <a:cs typeface="Arial"/>
              </a:defRPr>
            </a:lvl9p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Text Placeholder 3">
            <a:extLst>
              <a:ext uri="{FF2B5EF4-FFF2-40B4-BE49-F238E27FC236}">
                <a16:creationId xmlns:a16="http://schemas.microsoft.com/office/drawing/2014/main" id="{E36F2D61-2C24-0E44-B77E-837FDE1A1129}"/>
              </a:ext>
            </a:extLst>
          </p:cNvPr>
          <p:cNvSpPr>
            <a:spLocks noGrp="1"/>
          </p:cNvSpPr>
          <p:nvPr>
            <p:ph type="body" sz="half" idx="2"/>
          </p:nvPr>
        </p:nvSpPr>
        <p:spPr>
          <a:xfrm>
            <a:off x="839789" y="2057400"/>
            <a:ext cx="3932237" cy="3811588"/>
          </a:xfrm>
        </p:spPr>
        <p:txBody>
          <a:bodyPr/>
          <a:lstStyle>
            <a:lvl1pPr marL="0" indent="0">
              <a:buNone/>
              <a:defRPr sz="1600">
                <a:latin typeface="Arial"/>
                <a:ea typeface="Microsoft YaHei"/>
                <a:cs typeface="Arial"/>
              </a:defRPr>
            </a:lvl1pPr>
            <a:lvl2pPr marL="457164" indent="0">
              <a:buNone/>
              <a:defRPr sz="1400">
                <a:latin typeface="Arial"/>
                <a:ea typeface="Microsoft YaHei"/>
                <a:cs typeface="Arial"/>
              </a:defRPr>
            </a:lvl2pPr>
            <a:lvl3pPr marL="914329" indent="0">
              <a:buNone/>
              <a:defRPr sz="1200">
                <a:latin typeface="Arial"/>
                <a:ea typeface="Microsoft YaHei"/>
                <a:cs typeface="Arial"/>
              </a:defRPr>
            </a:lvl3pPr>
            <a:lvl4pPr marL="1371493" indent="0">
              <a:buNone/>
              <a:defRPr sz="1000">
                <a:latin typeface="Arial"/>
                <a:ea typeface="Microsoft YaHei"/>
                <a:cs typeface="Arial"/>
              </a:defRPr>
            </a:lvl4pPr>
            <a:lvl5pPr marL="1828658" indent="0">
              <a:buNone/>
              <a:defRPr sz="1000">
                <a:latin typeface="Arial"/>
                <a:ea typeface="Microsoft YaHei"/>
                <a:cs typeface="Arial"/>
              </a:defRPr>
            </a:lvl5pPr>
            <a:lvl6pPr marL="2285822" indent="0">
              <a:buNone/>
              <a:defRPr sz="1000">
                <a:latin typeface="Arial"/>
                <a:ea typeface="Microsoft YaHei"/>
                <a:cs typeface="Arial"/>
              </a:defRPr>
            </a:lvl6pPr>
            <a:lvl7pPr marL="2742986" indent="0">
              <a:buNone/>
              <a:defRPr sz="1000">
                <a:latin typeface="Arial"/>
                <a:ea typeface="Microsoft YaHei"/>
                <a:cs typeface="Arial"/>
              </a:defRPr>
            </a:lvl7pPr>
            <a:lvl8pPr marL="3200150" indent="0">
              <a:buNone/>
              <a:defRPr sz="1000">
                <a:latin typeface="Arial"/>
                <a:ea typeface="Microsoft YaHei"/>
                <a:cs typeface="Arial"/>
              </a:defRPr>
            </a:lvl8pPr>
            <a:lvl9pPr marL="3657315" indent="0">
              <a:buNone/>
              <a:defRPr sz="1000">
                <a:latin typeface="Arial"/>
                <a:ea typeface="Microsoft YaHei"/>
                <a:cs typeface="Arial"/>
              </a:defRPr>
            </a:lvl9pPr>
          </a:lstStyle>
          <a:p>
            <a:pPr lvl="0"/>
            <a:r>
              <a:rPr lang="en-US">
                <a:latin typeface="Arial"/>
                <a:ea typeface="Microsoft YaHei"/>
                <a:cs typeface="Arial"/>
              </a:rPr>
              <a:t>Click to edit Master text styles</a:t>
            </a:r>
          </a:p>
        </p:txBody>
      </p:sp>
      <p:sp>
        <p:nvSpPr>
          <p:cNvPr id="5" name="Date Placeholder 4">
            <a:extLst>
              <a:ext uri="{FF2B5EF4-FFF2-40B4-BE49-F238E27FC236}">
                <a16:creationId xmlns:a16="http://schemas.microsoft.com/office/drawing/2014/main" id="{B27605E6-F08D-2A44-B7FD-590BC587B118}"/>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6" name="Footer Placeholder 5">
            <a:extLst>
              <a:ext uri="{FF2B5EF4-FFF2-40B4-BE49-F238E27FC236}">
                <a16:creationId xmlns:a16="http://schemas.microsoft.com/office/drawing/2014/main" id="{76DF4526-81CB-704B-BAC1-C23EE5328DD2}"/>
              </a:ext>
            </a:extLst>
          </p:cNvPr>
          <p:cNvSpPr>
            <a:spLocks noGrp="1"/>
          </p:cNvSpPr>
          <p:nvPr>
            <p:ph type="ftr" sz="quarter" idx="11"/>
          </p:nvPr>
        </p:nvSpPr>
        <p:spPr/>
        <p:txBody>
          <a:bodyPr/>
          <a:lstStyle/>
          <a:p>
            <a:endParaRPr lang="en-US">
              <a:latin typeface="Arial"/>
              <a:ea typeface="Microsoft YaHei"/>
              <a:cs typeface="Arial"/>
            </a:endParaRPr>
          </a:p>
        </p:txBody>
      </p:sp>
      <p:sp>
        <p:nvSpPr>
          <p:cNvPr id="7" name="Slide Number Placeholder 6">
            <a:extLst>
              <a:ext uri="{FF2B5EF4-FFF2-40B4-BE49-F238E27FC236}">
                <a16:creationId xmlns:a16="http://schemas.microsoft.com/office/drawing/2014/main" id="{3A7B0E71-245C-024F-90F4-370B30FB41C1}"/>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299704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DDFF-7AB6-AC45-A960-CA2A79F36ED8}"/>
              </a:ext>
            </a:extLst>
          </p:cNvPr>
          <p:cNvSpPr>
            <a:spLocks noGrp="1"/>
          </p:cNvSpPr>
          <p:nvPr>
            <p:ph type="title"/>
          </p:nvPr>
        </p:nvSpPr>
        <p:spPr>
          <a:xfrm>
            <a:off x="839789" y="457201"/>
            <a:ext cx="3932237" cy="1600200"/>
          </a:xfrm>
        </p:spPr>
        <p:txBody>
          <a:bodyPr anchor="b"/>
          <a:lstStyle>
            <a:lvl1pPr>
              <a:defRPr sz="3200">
                <a:latin typeface="Arial"/>
                <a:ea typeface="Microsoft YaHei"/>
                <a:cs typeface="Arial"/>
              </a:defRPr>
            </a:lvl1pPr>
          </a:lstStyle>
          <a:p>
            <a:r>
              <a:rPr lang="en-US">
                <a:latin typeface="Arial"/>
                <a:ea typeface="Microsoft YaHei"/>
                <a:cs typeface="Arial"/>
              </a:rPr>
              <a:t>Click to edit Master title style</a:t>
            </a:r>
          </a:p>
        </p:txBody>
      </p:sp>
      <p:sp>
        <p:nvSpPr>
          <p:cNvPr id="3" name="Picture Placeholder 2">
            <a:extLst>
              <a:ext uri="{FF2B5EF4-FFF2-40B4-BE49-F238E27FC236}">
                <a16:creationId xmlns:a16="http://schemas.microsoft.com/office/drawing/2014/main" id="{35C8B147-5DE3-994C-AB2B-A6F6AF3384CF}"/>
              </a:ext>
            </a:extLst>
          </p:cNvPr>
          <p:cNvSpPr>
            <a:spLocks noGrp="1"/>
          </p:cNvSpPr>
          <p:nvPr>
            <p:ph type="pic" idx="1"/>
          </p:nvPr>
        </p:nvSpPr>
        <p:spPr>
          <a:xfrm>
            <a:off x="5183188" y="987426"/>
            <a:ext cx="6172200" cy="4873625"/>
          </a:xfrm>
        </p:spPr>
        <p:txBody>
          <a:bodyPr/>
          <a:lstStyle>
            <a:lvl1pPr marL="0" indent="0">
              <a:buNone/>
              <a:defRPr sz="3200">
                <a:latin typeface="Arial"/>
                <a:ea typeface="Microsoft YaHei"/>
                <a:cs typeface="Arial"/>
              </a:defRPr>
            </a:lvl1pPr>
            <a:lvl2pPr marL="457164" indent="0">
              <a:buNone/>
              <a:defRPr sz="2800">
                <a:latin typeface="Arial"/>
                <a:ea typeface="Microsoft YaHei"/>
                <a:cs typeface="Arial"/>
              </a:defRPr>
            </a:lvl2pPr>
            <a:lvl3pPr marL="914329" indent="0">
              <a:buNone/>
              <a:defRPr sz="2399">
                <a:latin typeface="Arial"/>
                <a:ea typeface="Microsoft YaHei"/>
                <a:cs typeface="Arial"/>
              </a:defRPr>
            </a:lvl3pPr>
            <a:lvl4pPr marL="1371493" indent="0">
              <a:buNone/>
              <a:defRPr sz="2000">
                <a:latin typeface="Arial"/>
                <a:ea typeface="Microsoft YaHei"/>
                <a:cs typeface="Arial"/>
              </a:defRPr>
            </a:lvl4pPr>
            <a:lvl5pPr marL="1828658" indent="0">
              <a:buNone/>
              <a:defRPr sz="2000">
                <a:latin typeface="Arial"/>
                <a:ea typeface="Microsoft YaHei"/>
                <a:cs typeface="Arial"/>
              </a:defRPr>
            </a:lvl5pPr>
            <a:lvl6pPr marL="2285822" indent="0">
              <a:buNone/>
              <a:defRPr sz="2000">
                <a:latin typeface="Arial"/>
                <a:ea typeface="Microsoft YaHei"/>
                <a:cs typeface="Arial"/>
              </a:defRPr>
            </a:lvl6pPr>
            <a:lvl7pPr marL="2742986" indent="0">
              <a:buNone/>
              <a:defRPr sz="2000">
                <a:latin typeface="Arial"/>
                <a:ea typeface="Microsoft YaHei"/>
                <a:cs typeface="Arial"/>
              </a:defRPr>
            </a:lvl7pPr>
            <a:lvl8pPr marL="3200150" indent="0">
              <a:buNone/>
              <a:defRPr sz="2000">
                <a:latin typeface="Arial"/>
                <a:ea typeface="Microsoft YaHei"/>
                <a:cs typeface="Arial"/>
              </a:defRPr>
            </a:lvl8pPr>
            <a:lvl9pPr marL="3657315" indent="0">
              <a:buNone/>
              <a:defRPr sz="2000">
                <a:latin typeface="Arial"/>
                <a:ea typeface="Microsoft YaHei"/>
                <a:cs typeface="Arial"/>
              </a:defRPr>
            </a:lvl9pPr>
          </a:lstStyle>
          <a:p>
            <a:endParaRPr lang="en-US">
              <a:latin typeface="Arial"/>
              <a:ea typeface="Microsoft YaHei"/>
              <a:cs typeface="Arial"/>
            </a:endParaRPr>
          </a:p>
        </p:txBody>
      </p:sp>
      <p:sp>
        <p:nvSpPr>
          <p:cNvPr id="4" name="Text Placeholder 3">
            <a:extLst>
              <a:ext uri="{FF2B5EF4-FFF2-40B4-BE49-F238E27FC236}">
                <a16:creationId xmlns:a16="http://schemas.microsoft.com/office/drawing/2014/main" id="{EE563632-2D74-304E-BBFD-EE8C90B4E2D3}"/>
              </a:ext>
            </a:extLst>
          </p:cNvPr>
          <p:cNvSpPr>
            <a:spLocks noGrp="1"/>
          </p:cNvSpPr>
          <p:nvPr>
            <p:ph type="body" sz="half" idx="2"/>
          </p:nvPr>
        </p:nvSpPr>
        <p:spPr>
          <a:xfrm>
            <a:off x="839789" y="2057400"/>
            <a:ext cx="3932237" cy="3811588"/>
          </a:xfrm>
        </p:spPr>
        <p:txBody>
          <a:bodyPr/>
          <a:lstStyle>
            <a:lvl1pPr marL="0" indent="0">
              <a:buNone/>
              <a:defRPr sz="1600">
                <a:latin typeface="Arial"/>
                <a:ea typeface="Microsoft YaHei"/>
                <a:cs typeface="Arial"/>
              </a:defRPr>
            </a:lvl1pPr>
            <a:lvl2pPr marL="457164" indent="0">
              <a:buNone/>
              <a:defRPr sz="1400">
                <a:latin typeface="Arial"/>
                <a:ea typeface="Microsoft YaHei"/>
                <a:cs typeface="Arial"/>
              </a:defRPr>
            </a:lvl2pPr>
            <a:lvl3pPr marL="914329" indent="0">
              <a:buNone/>
              <a:defRPr sz="1200">
                <a:latin typeface="Arial"/>
                <a:ea typeface="Microsoft YaHei"/>
                <a:cs typeface="Arial"/>
              </a:defRPr>
            </a:lvl3pPr>
            <a:lvl4pPr marL="1371493" indent="0">
              <a:buNone/>
              <a:defRPr sz="1000">
                <a:latin typeface="Arial"/>
                <a:ea typeface="Microsoft YaHei"/>
                <a:cs typeface="Arial"/>
              </a:defRPr>
            </a:lvl4pPr>
            <a:lvl5pPr marL="1828658" indent="0">
              <a:buNone/>
              <a:defRPr sz="1000">
                <a:latin typeface="Arial"/>
                <a:ea typeface="Microsoft YaHei"/>
                <a:cs typeface="Arial"/>
              </a:defRPr>
            </a:lvl5pPr>
            <a:lvl6pPr marL="2285822" indent="0">
              <a:buNone/>
              <a:defRPr sz="1000">
                <a:latin typeface="Arial"/>
                <a:ea typeface="Microsoft YaHei"/>
                <a:cs typeface="Arial"/>
              </a:defRPr>
            </a:lvl6pPr>
            <a:lvl7pPr marL="2742986" indent="0">
              <a:buNone/>
              <a:defRPr sz="1000">
                <a:latin typeface="Arial"/>
                <a:ea typeface="Microsoft YaHei"/>
                <a:cs typeface="Arial"/>
              </a:defRPr>
            </a:lvl7pPr>
            <a:lvl8pPr marL="3200150" indent="0">
              <a:buNone/>
              <a:defRPr sz="1000">
                <a:latin typeface="Arial"/>
                <a:ea typeface="Microsoft YaHei"/>
                <a:cs typeface="Arial"/>
              </a:defRPr>
            </a:lvl8pPr>
            <a:lvl9pPr marL="3657315" indent="0">
              <a:buNone/>
              <a:defRPr sz="1000">
                <a:latin typeface="Arial"/>
                <a:ea typeface="Microsoft YaHei"/>
                <a:cs typeface="Arial"/>
              </a:defRPr>
            </a:lvl9pPr>
          </a:lstStyle>
          <a:p>
            <a:pPr lvl="0"/>
            <a:r>
              <a:rPr lang="en-US">
                <a:latin typeface="Arial"/>
                <a:ea typeface="Microsoft YaHei"/>
                <a:cs typeface="Arial"/>
              </a:rPr>
              <a:t>Click to edit Master text styles</a:t>
            </a:r>
          </a:p>
        </p:txBody>
      </p:sp>
      <p:sp>
        <p:nvSpPr>
          <p:cNvPr id="5" name="Date Placeholder 4">
            <a:extLst>
              <a:ext uri="{FF2B5EF4-FFF2-40B4-BE49-F238E27FC236}">
                <a16:creationId xmlns:a16="http://schemas.microsoft.com/office/drawing/2014/main" id="{39D99261-FDF7-2843-8D40-62A03CBF0CF1}"/>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6" name="Footer Placeholder 5">
            <a:extLst>
              <a:ext uri="{FF2B5EF4-FFF2-40B4-BE49-F238E27FC236}">
                <a16:creationId xmlns:a16="http://schemas.microsoft.com/office/drawing/2014/main" id="{D1FCC063-E277-E74C-B0B2-4644E6DE6B89}"/>
              </a:ext>
            </a:extLst>
          </p:cNvPr>
          <p:cNvSpPr>
            <a:spLocks noGrp="1"/>
          </p:cNvSpPr>
          <p:nvPr>
            <p:ph type="ftr" sz="quarter" idx="11"/>
          </p:nvPr>
        </p:nvSpPr>
        <p:spPr/>
        <p:txBody>
          <a:bodyPr/>
          <a:lstStyle/>
          <a:p>
            <a:endParaRPr lang="en-US">
              <a:latin typeface="Arial"/>
              <a:ea typeface="Microsoft YaHei"/>
              <a:cs typeface="Arial"/>
            </a:endParaRPr>
          </a:p>
        </p:txBody>
      </p:sp>
      <p:sp>
        <p:nvSpPr>
          <p:cNvPr id="7" name="Slide Number Placeholder 6">
            <a:extLst>
              <a:ext uri="{FF2B5EF4-FFF2-40B4-BE49-F238E27FC236}">
                <a16:creationId xmlns:a16="http://schemas.microsoft.com/office/drawing/2014/main" id="{A08F33F3-7C81-DA45-B875-D8F148EF72E6}"/>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405861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C28684-730B-714F-BFAB-6D81042CC48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latin typeface="Arial"/>
                <a:ea typeface="Microsoft YaHei"/>
                <a:cs typeface="Arial"/>
              </a:rPr>
              <a:t>Click to edit Master title style</a:t>
            </a:r>
          </a:p>
        </p:txBody>
      </p:sp>
      <p:sp>
        <p:nvSpPr>
          <p:cNvPr id="3" name="Text Placeholder 2">
            <a:extLst>
              <a:ext uri="{FF2B5EF4-FFF2-40B4-BE49-F238E27FC236}">
                <a16:creationId xmlns:a16="http://schemas.microsoft.com/office/drawing/2014/main" id="{2E2AC577-7E19-0E49-B5D7-8E98DF166B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C7C9121E-7618-724E-BD08-BF045A6B47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a:ea typeface="Microsoft YaHei"/>
                <a:cs typeface="Arial"/>
              </a:defRPr>
            </a:lvl1pPr>
          </a:lstStyle>
          <a:p>
            <a:fld id="{9D221A37-32AD-7F4B-A907-FFEA25FA99E6}" type="datetimeFigureOut">
              <a:rPr lang="en-US" smtClean="0">
                <a:latin typeface="Arial"/>
                <a:ea typeface="Microsoft YaHei"/>
                <a:cs typeface="Arial"/>
              </a:rPr>
              <a:t>6/29/26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A12F57B5-9CB9-E148-80D3-2DC755BF0B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a:ea typeface="Microsoft YaHei"/>
                <a:cs typeface="Arial"/>
              </a:defRPr>
            </a:lvl1p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CA3CDF89-33F1-DB4B-946B-76FE6B12AF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a:ea typeface="Microsoft YaHei"/>
                <a:cs typeface="Arial"/>
              </a:defRPr>
            </a:lvl1p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40880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29" rtl="0" eaLnBrk="1" latinLnBrk="0" hangingPunct="1">
        <a:lnSpc>
          <a:spcPct val="90000"/>
        </a:lnSpc>
        <a:spcBef>
          <a:spcPct val="0"/>
        </a:spcBef>
        <a:buNone/>
        <a:defRPr sz="4400" kern="1200">
          <a:solidFill>
            <a:schemeClr val="tx1"/>
          </a:solidFill>
          <a:latin typeface="Arial"/>
          <a:ea typeface="Microsoft YaHei"/>
          <a:cs typeface="Arial"/>
        </a:defRPr>
      </a:lvl1pPr>
    </p:titleStyle>
    <p:bodyStyle>
      <a:lvl1pPr marL="228582" indent="-228582" algn="l" defTabSz="914329"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icrosoft YaHei"/>
          <a:cs typeface="Arial"/>
        </a:defRPr>
      </a:lvl1pPr>
      <a:lvl2pPr marL="685747" indent="-228582" algn="l" defTabSz="914329" rtl="0" eaLnBrk="1" latinLnBrk="0" hangingPunct="1">
        <a:lnSpc>
          <a:spcPct val="90000"/>
        </a:lnSpc>
        <a:spcBef>
          <a:spcPts val="500"/>
        </a:spcBef>
        <a:buFont typeface="Arial" panose="020B0604020202020204" pitchFamily="34" charset="0"/>
        <a:buChar char="•"/>
        <a:defRPr sz="2399" kern="1200">
          <a:solidFill>
            <a:schemeClr val="tx1"/>
          </a:solidFill>
          <a:latin typeface="Arial"/>
          <a:ea typeface="Microsoft YaHei"/>
          <a:cs typeface="Arial"/>
        </a:defRPr>
      </a:lvl2pPr>
      <a:lvl3pPr marL="1142911" indent="-228582" algn="l" defTabSz="914329"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icrosoft YaHei"/>
          <a:cs typeface="Arial"/>
        </a:defRPr>
      </a:lvl3pPr>
      <a:lvl4pPr marL="1600076"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4pPr>
      <a:lvl5pPr marL="2057240"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5pPr>
      <a:lvl6pPr marL="2514404"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6pPr>
      <a:lvl7pPr marL="2971568"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7pPr>
      <a:lvl8pPr marL="3428732"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8pPr>
      <a:lvl9pPr marL="3885897"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9pPr>
    </p:bodyStyle>
    <p:otherStyle>
      <a:defPPr>
        <a:defRPr lang="en-US">
          <a:latin typeface="Arial"/>
          <a:ea typeface="Microsoft YaHei"/>
          <a:cs typeface="Arial"/>
        </a:defRPr>
      </a:defPPr>
      <a:lvl1pPr marL="0" algn="l" defTabSz="914329" rtl="0" eaLnBrk="1" latinLnBrk="0" hangingPunct="1">
        <a:defRPr sz="1800" kern="1200">
          <a:solidFill>
            <a:schemeClr val="tx1"/>
          </a:solidFill>
          <a:latin typeface="Arial"/>
          <a:ea typeface="Microsoft YaHei"/>
          <a:cs typeface="Arial"/>
        </a:defRPr>
      </a:lvl1pPr>
      <a:lvl2pPr marL="457164" algn="l" defTabSz="914329" rtl="0" eaLnBrk="1" latinLnBrk="0" hangingPunct="1">
        <a:defRPr sz="1800" kern="1200">
          <a:solidFill>
            <a:schemeClr val="tx1"/>
          </a:solidFill>
          <a:latin typeface="Arial"/>
          <a:ea typeface="Microsoft YaHei"/>
          <a:cs typeface="Arial"/>
        </a:defRPr>
      </a:lvl2pPr>
      <a:lvl3pPr marL="914329" algn="l" defTabSz="914329" rtl="0" eaLnBrk="1" latinLnBrk="0" hangingPunct="1">
        <a:defRPr sz="1800" kern="1200">
          <a:solidFill>
            <a:schemeClr val="tx1"/>
          </a:solidFill>
          <a:latin typeface="Arial"/>
          <a:ea typeface="Microsoft YaHei"/>
          <a:cs typeface="Arial"/>
        </a:defRPr>
      </a:lvl3pPr>
      <a:lvl4pPr marL="1371493" algn="l" defTabSz="914329" rtl="0" eaLnBrk="1" latinLnBrk="0" hangingPunct="1">
        <a:defRPr sz="1800" kern="1200">
          <a:solidFill>
            <a:schemeClr val="tx1"/>
          </a:solidFill>
          <a:latin typeface="Arial"/>
          <a:ea typeface="Microsoft YaHei"/>
          <a:cs typeface="Arial"/>
        </a:defRPr>
      </a:lvl4pPr>
      <a:lvl5pPr marL="1828658" algn="l" defTabSz="914329" rtl="0" eaLnBrk="1" latinLnBrk="0" hangingPunct="1">
        <a:defRPr sz="1800" kern="1200">
          <a:solidFill>
            <a:schemeClr val="tx1"/>
          </a:solidFill>
          <a:latin typeface="Arial"/>
          <a:ea typeface="Microsoft YaHei"/>
          <a:cs typeface="Arial"/>
        </a:defRPr>
      </a:lvl5pPr>
      <a:lvl6pPr marL="2285822" algn="l" defTabSz="914329" rtl="0" eaLnBrk="1" latinLnBrk="0" hangingPunct="1">
        <a:defRPr sz="1800" kern="1200">
          <a:solidFill>
            <a:schemeClr val="tx1"/>
          </a:solidFill>
          <a:latin typeface="Arial"/>
          <a:ea typeface="Microsoft YaHei"/>
          <a:cs typeface="Arial"/>
        </a:defRPr>
      </a:lvl6pPr>
      <a:lvl7pPr marL="2742986" algn="l" defTabSz="914329" rtl="0" eaLnBrk="1" latinLnBrk="0" hangingPunct="1">
        <a:defRPr sz="1800" kern="1200">
          <a:solidFill>
            <a:schemeClr val="tx1"/>
          </a:solidFill>
          <a:latin typeface="Arial"/>
          <a:ea typeface="Microsoft YaHei"/>
          <a:cs typeface="Arial"/>
        </a:defRPr>
      </a:lvl7pPr>
      <a:lvl8pPr marL="3200150" algn="l" defTabSz="914329" rtl="0" eaLnBrk="1" latinLnBrk="0" hangingPunct="1">
        <a:defRPr sz="1800" kern="1200">
          <a:solidFill>
            <a:schemeClr val="tx1"/>
          </a:solidFill>
          <a:latin typeface="Arial"/>
          <a:ea typeface="Microsoft YaHei"/>
          <a:cs typeface="Arial"/>
        </a:defRPr>
      </a:lvl8pPr>
      <a:lvl9pPr marL="3657315" algn="l" defTabSz="914329" rtl="0" eaLnBrk="1" latinLnBrk="0" hangingPunct="1">
        <a:defRPr sz="1800" kern="1200">
          <a:solidFill>
            <a:schemeClr val="tx1"/>
          </a:solidFill>
          <a:latin typeface="Arial"/>
          <a:ea typeface="Microsoft YaHei"/>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junchen-fu.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F414A7-63D1-4192-92EC-15A3E63CB255}"/>
              </a:ext>
            </a:extLst>
          </p:cNvPr>
          <p:cNvSpPr>
            <a:spLocks noGrp="1" noChangeArrowheads="1"/>
          </p:cNvSpPr>
          <p:nvPr>
            <p:ph type="ctrTitle"/>
          </p:nvPr>
        </p:nvSpPr>
        <p:spPr>
          <a:xfrm>
            <a:off x="320040" y="1115568"/>
            <a:ext cx="11521440" cy="1234440"/>
          </a:xfrm>
        </p:spPr>
        <p:txBody>
          <a:bodyPr vert="horz" wrap="square" lIns="91440" tIns="45720" rIns="91440" bIns="45720" rtlCol="0" anchor="ctr">
            <a:normAutofit/>
          </a:bodyPr>
          <a:lstStyle/>
          <a:p>
            <a:pPr algn="l"/>
            <a:r>
              <a:rPr lang="en-US" sz="3000" b="1" dirty="0">
                <a:solidFill>
                  <a:srgbClr val="000000"/>
                </a:solidFill>
                <a:latin typeface="Arial"/>
              </a:rPr>
              <a:t>Efficient and Effective </a:t>
            </a:r>
            <a:r>
              <a:rPr lang="en-CN" altLang="en-CN" sz="3000" b="1" dirty="0">
                <a:solidFill>
                  <a:srgbClr val="000000"/>
                </a:solidFill>
                <a:latin typeface="Arial"/>
              </a:rPr>
              <a:t>Joint Optimization of Multimodal Item Representations for Recommendation</a:t>
            </a:r>
            <a:endParaRPr lang="en-US" sz="3200" b="1" dirty="0"/>
          </a:p>
        </p:txBody>
      </p:sp>
      <p:sp>
        <p:nvSpPr>
          <p:cNvPr id="4" name="TextBox 2">
            <a:extLst>
              <a:ext uri="{FF2B5EF4-FFF2-40B4-BE49-F238E27FC236}">
                <a16:creationId xmlns:a16="http://schemas.microsoft.com/office/drawing/2014/main" id="{17EB6148-F51E-2D4A-2657-D19D1073F212}"/>
              </a:ext>
            </a:extLst>
          </p:cNvPr>
          <p:cNvSpPr txBox="1">
            <a:spLocks noChangeArrowheads="1"/>
          </p:cNvSpPr>
          <p:nvPr/>
        </p:nvSpPr>
        <p:spPr bwMode="auto">
          <a:xfrm>
            <a:off x="324409" y="3027102"/>
            <a:ext cx="4156659" cy="36943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a:lnSpc>
                <a:spcPct val="90000"/>
              </a:lnSpc>
              <a:spcAft>
                <a:spcPts val="600"/>
              </a:spcAft>
            </a:pPr>
            <a:r>
              <a:rPr lang="en-US" altLang="en-US" b="1" dirty="0"/>
              <a:t>Junchen Fu</a:t>
            </a:r>
          </a:p>
          <a:p>
            <a:pPr>
              <a:lnSpc>
                <a:spcPct val="90000"/>
              </a:lnSpc>
              <a:spcAft>
                <a:spcPts val="600"/>
              </a:spcAft>
            </a:pPr>
            <a:r>
              <a:rPr lang="en-US" altLang="en-US" b="1" dirty="0">
                <a:solidFill>
                  <a:schemeClr val="bg2">
                    <a:lumMod val="50000"/>
                  </a:schemeClr>
                </a:solidFill>
              </a:rPr>
              <a:t>PhD Candidate </a:t>
            </a:r>
          </a:p>
          <a:p>
            <a:pPr>
              <a:lnSpc>
                <a:spcPct val="90000"/>
              </a:lnSpc>
              <a:spcAft>
                <a:spcPts val="600"/>
              </a:spcAft>
            </a:pPr>
            <a:r>
              <a:rPr lang="en-US" altLang="en-US" b="1" dirty="0">
                <a:solidFill>
                  <a:schemeClr val="bg2">
                    <a:lumMod val="50000"/>
                  </a:schemeClr>
                </a:solidFill>
              </a:rPr>
              <a:t>University of Glasgow</a:t>
            </a:r>
          </a:p>
          <a:p>
            <a:pPr>
              <a:lnSpc>
                <a:spcPct val="90000"/>
              </a:lnSpc>
              <a:spcAft>
                <a:spcPts val="600"/>
              </a:spcAft>
            </a:pPr>
            <a:endParaRPr lang="en-US" altLang="en-US" b="1" dirty="0"/>
          </a:p>
          <a:p>
            <a:pPr>
              <a:lnSpc>
                <a:spcPct val="90000"/>
              </a:lnSpc>
              <a:spcAft>
                <a:spcPts val="600"/>
              </a:spcAft>
            </a:pPr>
            <a:r>
              <a:rPr lang="en-CN" sz="1800" b="1" dirty="0">
                <a:solidFill>
                  <a:srgbClr val="000000"/>
                </a:solidFill>
                <a:latin typeface="Arial"/>
              </a:rPr>
              <a:t>June</a:t>
            </a:r>
            <a:r>
              <a:rPr sz="1800" b="1" dirty="0">
                <a:solidFill>
                  <a:srgbClr val="000000"/>
                </a:solidFill>
                <a:latin typeface="Arial"/>
              </a:rPr>
              <a:t> </a:t>
            </a:r>
            <a:r>
              <a:rPr lang="en-US" sz="1800" b="1" dirty="0">
                <a:solidFill>
                  <a:srgbClr val="000000"/>
                </a:solidFill>
                <a:latin typeface="Arial"/>
              </a:rPr>
              <a:t>29</a:t>
            </a:r>
            <a:r>
              <a:rPr sz="1800" b="1" dirty="0">
                <a:solidFill>
                  <a:srgbClr val="000000"/>
                </a:solidFill>
                <a:latin typeface="Arial"/>
              </a:rPr>
              <a:t>, 2026</a:t>
            </a:r>
          </a:p>
          <a:p>
            <a:pPr>
              <a:lnSpc>
                <a:spcPct val="90000"/>
              </a:lnSpc>
              <a:spcAft>
                <a:spcPts val="600"/>
              </a:spcAft>
            </a:pPr>
            <a:endParaRPr lang="en-US" altLang="en-US" b="1" dirty="0"/>
          </a:p>
          <a:p>
            <a:pPr>
              <a:lnSpc>
                <a:spcPct val="90000"/>
              </a:lnSpc>
              <a:spcAft>
                <a:spcPts val="600"/>
              </a:spcAft>
            </a:pPr>
            <a:r>
              <a:rPr lang="en-US" altLang="en-US" b="1" dirty="0"/>
              <a:t>Personal Homepage: </a:t>
            </a:r>
          </a:p>
          <a:p>
            <a:pPr>
              <a:lnSpc>
                <a:spcPct val="90000"/>
              </a:lnSpc>
              <a:spcAft>
                <a:spcPts val="600"/>
              </a:spcAft>
            </a:pPr>
            <a:r>
              <a:rPr lang="en-US" altLang="en-US" dirty="0">
                <a:hlinkClick r:id="rId3"/>
              </a:rPr>
              <a:t>https://junchen-fu.github.io/</a:t>
            </a:r>
            <a:endParaRPr lang="en-US" altLang="en-US" dirty="0"/>
          </a:p>
          <a:p>
            <a:pPr>
              <a:lnSpc>
                <a:spcPct val="90000"/>
              </a:lnSpc>
              <a:spcAft>
                <a:spcPts val="600"/>
              </a:spcAft>
            </a:pPr>
            <a:endParaRPr lang="en-US" altLang="en-US" dirty="0"/>
          </a:p>
          <a:p>
            <a:pPr>
              <a:lnSpc>
                <a:spcPct val="90000"/>
              </a:lnSpc>
              <a:spcAft>
                <a:spcPts val="600"/>
              </a:spcAft>
            </a:pPr>
            <a:r>
              <a:rPr lang="en-US" altLang="en-US" dirty="0"/>
              <a:t>Main Supervisor:</a:t>
            </a:r>
            <a:br>
              <a:rPr lang="en-US" altLang="en-US" dirty="0"/>
            </a:br>
            <a:r>
              <a:rPr lang="en-US" altLang="en-US" b="1" dirty="0"/>
              <a:t>Prof. </a:t>
            </a:r>
            <a:r>
              <a:rPr lang="en-US" altLang="en-US" b="1" dirty="0" err="1"/>
              <a:t>Joemon</a:t>
            </a:r>
            <a:r>
              <a:rPr lang="en-US" altLang="en-US" b="1" dirty="0"/>
              <a:t> M. Jose</a:t>
            </a:r>
          </a:p>
          <a:p>
            <a:pPr indent="-228600">
              <a:lnSpc>
                <a:spcPct val="90000"/>
              </a:lnSpc>
              <a:spcAft>
                <a:spcPts val="600"/>
              </a:spcAft>
              <a:buFont typeface="Arial" panose="020B0604020202020204" pitchFamily="34" charset="0"/>
              <a:buChar char="•"/>
            </a:pPr>
            <a:endParaRPr lang="en-US" altLang="en-US" sz="2000" b="1" dirty="0"/>
          </a:p>
        </p:txBody>
      </p:sp>
      <p:sp>
        <p:nvSpPr>
          <p:cNvPr id="12" name="Slide Number Placeholder 4">
            <a:extLst>
              <a:ext uri="{FF2B5EF4-FFF2-40B4-BE49-F238E27FC236}">
                <a16:creationId xmlns:a16="http://schemas.microsoft.com/office/drawing/2014/main" id="{D7BD44B8-B66E-BE87-716D-9384E78D08F9}"/>
              </a:ext>
            </a:extLst>
          </p:cNvPr>
          <p:cNvSpPr>
            <a:spLocks noGrp="1"/>
          </p:cNvSpPr>
          <p:nvPr>
            <p:ph type="sldNum" sz="quarter" idx="12"/>
          </p:nvPr>
        </p:nvSpPr>
        <p:spPr>
          <a:xfrm>
            <a:off x="11064240" y="6419088"/>
            <a:ext cx="594360" cy="228600"/>
          </a:xfrm>
        </p:spPr>
        <p:txBody>
          <a:bodyPr/>
          <a:lstStyle/>
          <a:p>
            <a:fld id="{55117CE6-D950-4FF5-BDC0-D01CC9B5BDFC}" type="slidenum">
              <a:rPr lang="en-GB" smtClean="0"/>
              <a:t>1</a:t>
            </a:fld>
            <a:endParaRPr lang="en-GB"/>
          </a:p>
        </p:txBody>
      </p:sp>
      <p:pic>
        <p:nvPicPr>
          <p:cNvPr id="2" name="Picture 6">
            <a:extLst>
              <a:ext uri="{FF2B5EF4-FFF2-40B4-BE49-F238E27FC236}">
                <a16:creationId xmlns:a16="http://schemas.microsoft.com/office/drawing/2014/main" id="{E53B4814-4024-CE15-D612-92E895B850F8}"/>
              </a:ext>
            </a:extLst>
          </p:cNvPr>
          <p:cNvPicPr>
            <a:picLocks noChangeAspect="1"/>
          </p:cNvPicPr>
          <p:nvPr/>
        </p:nvPicPr>
        <p:blipFill rotWithShape="1">
          <a:blip r:embed="rId4">
            <a:extLst>
              <a:ext uri="{28A0092B-C50C-407E-A947-70E740481C1C}">
                <a14:useLocalDpi xmlns:a14="http://schemas.microsoft.com/office/drawing/2010/main" val="0"/>
              </a:ext>
            </a:extLst>
          </a:blip>
          <a:srcRect r="412" b="-4"/>
          <a:stretch/>
        </p:blipFill>
        <p:spPr bwMode="auto">
          <a:xfrm>
            <a:off x="7265772" y="-276999"/>
            <a:ext cx="5565239" cy="2275318"/>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descr="水上有许多云&#10;&#10;描述已自动生成">
            <a:extLst>
              <a:ext uri="{FF2B5EF4-FFF2-40B4-BE49-F238E27FC236}">
                <a16:creationId xmlns:a16="http://schemas.microsoft.com/office/drawing/2014/main" id="{240B38AC-1936-F5BF-FAF0-23F48229D1EA}"/>
              </a:ext>
            </a:extLst>
          </p:cNvPr>
          <p:cNvPicPr>
            <a:picLocks noChangeAspect="1"/>
          </p:cNvPicPr>
          <p:nvPr/>
        </p:nvPicPr>
        <p:blipFill>
          <a:blip r:embed="rId5">
            <a:alphaModFix amt="91000"/>
          </a:blip>
          <a:stretch>
            <a:fillRect/>
          </a:stretch>
        </p:blipFill>
        <p:spPr>
          <a:xfrm flipH="1">
            <a:off x="4021182" y="2275318"/>
            <a:ext cx="8070850" cy="4611914"/>
          </a:xfrm>
          <a:prstGeom prst="rect">
            <a:avLst/>
          </a:prstGeom>
          <a:effectLst>
            <a:softEdge rad="635000"/>
          </a:effectLst>
        </p:spPr>
      </p:pic>
    </p:spTree>
    <p:extLst>
      <p:ext uri="{BB962C8B-B14F-4D97-AF65-F5344CB8AC3E}">
        <p14:creationId xmlns:p14="http://schemas.microsoft.com/office/powerpoint/2010/main" val="3433436403"/>
      </p:ext>
    </p:extLst>
  </p:cSld>
  <p:clrMapOvr>
    <a:masterClrMapping/>
  </p:clrMapOvr>
  <mc:AlternateContent xmlns:mc="http://schemas.openxmlformats.org/markup-compatibility/2006" xmlns:p14="http://schemas.microsoft.com/office/powerpoint/2010/main">
    <mc:Choice Requires="p14">
      <p:transition spd="slow" p14:dur="2000" advTm="30738"/>
    </mc:Choice>
    <mc:Fallback xmlns="">
      <p:transition spd="slow" advTm="307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29AD-1665-C68D-D400-E161183CA00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075032C3-5888-7530-7569-4715D14F9B40}"/>
              </a:ext>
            </a:extLst>
          </p:cNvPr>
          <p:cNvSpPr>
            <a:spLocks noGrp="1" noChangeArrowheads="1"/>
          </p:cNvSpPr>
          <p:nvPr>
            <p:ph type="ctrTitle"/>
          </p:nvPr>
        </p:nvSpPr>
        <p:spPr>
          <a:xfrm>
            <a:off x="320040" y="146304"/>
            <a:ext cx="8092440" cy="475488"/>
          </a:xfrm>
        </p:spPr>
        <p:txBody>
          <a:bodyPr wrap="none" anchor="ctr">
            <a:noAutofit/>
          </a:bodyPr>
          <a:lstStyle/>
          <a:p>
            <a:pPr algn="l"/>
            <a:r>
              <a:rPr lang="en-US" sz="2500" b="1" dirty="0">
                <a:solidFill>
                  <a:srgbClr val="1F5CA8"/>
                </a:solidFill>
                <a:latin typeface="Arial"/>
              </a:rPr>
              <a:t>Joint Optimization for Continuous Representation</a:t>
            </a:r>
            <a:endParaRPr lang="en-US" sz="3200" b="1" dirty="0">
              <a:solidFill>
                <a:schemeClr val="accent1">
                  <a:lumMod val="75000"/>
                </a:schemeClr>
              </a:solidFill>
              <a:latin typeface="Calibri" panose="020F0502020204030204" pitchFamily="34" charset="0"/>
              <a:ea typeface="Apple Symbols" panose="02000000000000000000" pitchFamily="2" charset="-79"/>
              <a:cs typeface="Calibri" panose="020F0502020204030204" pitchFamily="34" charset="0"/>
            </a:endParaRPr>
          </a:p>
        </p:txBody>
      </p:sp>
      <p:pic>
        <p:nvPicPr>
          <p:cNvPr id="17" name="Picture 6">
            <a:extLst>
              <a:ext uri="{FF2B5EF4-FFF2-40B4-BE49-F238E27FC236}">
                <a16:creationId xmlns:a16="http://schemas.microsoft.com/office/drawing/2014/main" id="{C3DF133E-119D-5C35-152D-6968CD5E233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3751A45C-C95E-182E-E5F7-8A7ADA94C4B3}"/>
              </a:ext>
            </a:extLst>
          </p:cNvPr>
          <p:cNvCxnSpPr>
            <a:cxnSpLocks/>
          </p:cNvCxnSpPr>
          <p:nvPr/>
        </p:nvCxnSpPr>
        <p:spPr>
          <a:xfrm>
            <a:off x="320040" y="795528"/>
            <a:ext cx="790956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626E1B9-E5B9-24EA-97C0-D29145610DDD}"/>
              </a:ext>
            </a:extLst>
          </p:cNvPr>
          <p:cNvSpPr txBox="1"/>
          <p:nvPr/>
        </p:nvSpPr>
        <p:spPr>
          <a:xfrm>
            <a:off x="502920" y="1078992"/>
            <a:ext cx="7178040" cy="4343400"/>
          </a:xfrm>
          <a:prstGeom prst="rect">
            <a:avLst/>
          </a:prstGeom>
          <a:noFill/>
        </p:spPr>
        <p:txBody>
          <a:bodyPr wrap="square" rtlCol="0">
            <a:spAutoFit/>
          </a:bodyPr>
          <a:lstStyle/>
          <a:p>
            <a:r>
              <a:rPr sz="2300" b="0" dirty="0">
                <a:solidFill>
                  <a:srgbClr val="000000"/>
                </a:solidFill>
                <a:latin typeface="Arial"/>
              </a:rPr>
              <a:t>Traditional adaptation approaches typically adopt full fine-tuning for pre-trained modality encoders, which is costly in terms of </a:t>
            </a:r>
            <a:r>
              <a:rPr sz="2300" b="0" dirty="0">
                <a:solidFill>
                  <a:srgbClr val="E60000"/>
                </a:solidFill>
                <a:latin typeface="Arial"/>
              </a:rPr>
              <a:t>GPU memory and training time.</a:t>
            </a:r>
          </a:p>
          <a:p>
            <a:endParaRPr sz="2300" b="0" dirty="0">
              <a:solidFill>
                <a:srgbClr val="E60000"/>
              </a:solidFill>
              <a:latin typeface="Arial"/>
            </a:endParaRPr>
          </a:p>
          <a:p>
            <a:r>
              <a:rPr sz="2300" b="0" dirty="0">
                <a:solidFill>
                  <a:srgbClr val="000000"/>
                </a:solidFill>
                <a:latin typeface="Arial"/>
              </a:rPr>
              <a:t>Adapter4Rec-style PEFT reduces trainable parameters through adapters or </a:t>
            </a:r>
            <a:r>
              <a:rPr sz="2300" b="0" dirty="0" err="1">
                <a:solidFill>
                  <a:srgbClr val="000000"/>
                </a:solidFill>
                <a:latin typeface="Arial"/>
              </a:rPr>
              <a:t>LoRA</a:t>
            </a:r>
            <a:r>
              <a:rPr sz="2300" b="0" dirty="0">
                <a:solidFill>
                  <a:srgbClr val="000000"/>
                </a:solidFill>
                <a:latin typeface="Arial"/>
              </a:rPr>
              <a:t>, but these modules are still embedded inside the backbone computation graph.</a:t>
            </a:r>
          </a:p>
          <a:p>
            <a:endParaRPr lang="en-CN" sz="2300" b="0" dirty="0">
              <a:solidFill>
                <a:srgbClr val="000000"/>
              </a:solidFill>
              <a:latin typeface="Arial"/>
            </a:endParaRPr>
          </a:p>
          <a:p>
            <a:r>
              <a:rPr lang="en-US" sz="2300" b="0" dirty="0">
                <a:solidFill>
                  <a:srgbClr val="E60000"/>
                </a:solidFill>
                <a:latin typeface="Arial"/>
              </a:rPr>
              <a:t>This motivates decoupled PEFT for efficient joint optimization of continuous item representations.</a:t>
            </a:r>
          </a:p>
        </p:txBody>
      </p:sp>
      <p:pic>
        <p:nvPicPr>
          <p:cNvPr id="12" name="Picture 11">
            <a:extLst>
              <a:ext uri="{FF2B5EF4-FFF2-40B4-BE49-F238E27FC236}">
                <a16:creationId xmlns:a16="http://schemas.microsoft.com/office/drawing/2014/main" id="{EE7BBCB4-A963-984C-2D83-A996A08C01A4}"/>
              </a:ext>
            </a:extLst>
          </p:cNvPr>
          <p:cNvPicPr>
            <a:picLocks noChangeAspect="1"/>
          </p:cNvPicPr>
          <p:nvPr/>
        </p:nvPicPr>
        <p:blipFill rotWithShape="1">
          <a:blip r:embed="rId4"/>
          <a:srcRect r="40588" b="22304"/>
          <a:stretch/>
        </p:blipFill>
        <p:spPr>
          <a:xfrm>
            <a:off x="7641427" y="1148400"/>
            <a:ext cx="4550573" cy="3918772"/>
          </a:xfrm>
          <a:prstGeom prst="rect">
            <a:avLst/>
          </a:prstGeom>
        </p:spPr>
      </p:pic>
      <p:sp>
        <p:nvSpPr>
          <p:cNvPr id="7" name="Slide Number Placeholder 6">
            <a:extLst>
              <a:ext uri="{FF2B5EF4-FFF2-40B4-BE49-F238E27FC236}">
                <a16:creationId xmlns:a16="http://schemas.microsoft.com/office/drawing/2014/main" id="{545BF576-FAD3-A5A3-494A-621120E58F32}"/>
              </a:ext>
            </a:extLst>
          </p:cNvPr>
          <p:cNvSpPr>
            <a:spLocks noGrp="1"/>
          </p:cNvSpPr>
          <p:nvPr>
            <p:ph type="sldNum" sz="quarter" idx="12"/>
          </p:nvPr>
        </p:nvSpPr>
        <p:spPr>
          <a:xfrm>
            <a:off x="11064240" y="6419088"/>
            <a:ext cx="594360" cy="228600"/>
          </a:xfrm>
        </p:spPr>
        <p:txBody>
          <a:bodyPr/>
          <a:lstStyle/>
          <a:p>
            <a:fld id="{55117CE6-D950-4FF5-BDC0-D01CC9B5BDFC}" type="slidenum">
              <a:rPr lang="en-GB" smtClean="0"/>
              <a:t>10</a:t>
            </a:fld>
            <a:endParaRPr lang="en-GB"/>
          </a:p>
        </p:txBody>
      </p:sp>
      <p:sp>
        <p:nvSpPr>
          <p:cNvPr id="3" name="TextBox 2">
            <a:extLst>
              <a:ext uri="{FF2B5EF4-FFF2-40B4-BE49-F238E27FC236}">
                <a16:creationId xmlns:a16="http://schemas.microsoft.com/office/drawing/2014/main" id="{6A1C07E0-DF8C-54A4-0B72-069AE70E8DC2}"/>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Fu, Junchen, et al. "IISAN: Efficiently adapting multimodal representation for sequential recommendation with decoupled PEFT." </a:t>
            </a:r>
            <a:r>
              <a:rPr lang="en-US" sz="1050" b="0" i="1" dirty="0">
                <a:solidFill>
                  <a:srgbClr val="171717"/>
                </a:solidFill>
                <a:effectLst/>
                <a:latin typeface="Arial" panose="020F0502020204030204" pitchFamily="34" charset="0"/>
                <a:cs typeface="Arial" panose="020F0502020204030204" pitchFamily="34" charset="0"/>
              </a:rPr>
              <a:t>SIGIR’24</a:t>
            </a:r>
            <a:r>
              <a:rPr lang="en-US" sz="1050" b="0" i="0" dirty="0">
                <a:solidFill>
                  <a:srgbClr val="171717"/>
                </a:solidFill>
                <a:effectLst/>
                <a:latin typeface="Arial" panose="020F0502020204030204" pitchFamily="34" charset="0"/>
                <a:cs typeface="Arial" panose="020F0502020204030204" pitchFamily="34" charset="0"/>
              </a:rPr>
              <a:t>.</a:t>
            </a:r>
            <a:endParaRPr lang="en-CN" dirty="0">
              <a:latin typeface="Arial" panose="020F0502020204030204" pitchFamily="34" charset="0"/>
              <a:cs typeface="Arial" panose="020F0502020204030204" pitchFamily="34" charset="0"/>
            </a:endParaRPr>
          </a:p>
        </p:txBody>
      </p:sp>
    </p:spTree>
    <p:extLst>
      <p:ext uri="{BB962C8B-B14F-4D97-AF65-F5344CB8AC3E}">
        <p14:creationId xmlns:p14="http://schemas.microsoft.com/office/powerpoint/2010/main" val="135174190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a:extLst>
              <a:ext uri="{FF2B5EF4-FFF2-40B4-BE49-F238E27FC236}">
                <a16:creationId xmlns:a16="http://schemas.microsoft.com/office/drawing/2014/main" id="{55102CDE-0969-8D33-0DE2-3DC44C48A3E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2">
            <a:extLst>
              <a:ext uri="{FF2B5EF4-FFF2-40B4-BE49-F238E27FC236}">
                <a16:creationId xmlns:a16="http://schemas.microsoft.com/office/drawing/2014/main" id="{CE1D7DCF-E3DB-0FE2-D05E-E70885DE1AD7}"/>
              </a:ext>
            </a:extLst>
          </p:cNvPr>
          <p:cNvSpPr txBox="1">
            <a:spLocks noGrp="1" noRot="1" noMove="1" noResize="1" noEditPoints="1" noAdjustHandles="1" noChangeArrowheads="1" noChangeShapeType="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sz="3200"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82" name="直线连接符 3">
            <a:extLst>
              <a:ext uri="{FF2B5EF4-FFF2-40B4-BE49-F238E27FC236}">
                <a16:creationId xmlns:a16="http://schemas.microsoft.com/office/drawing/2014/main" id="{CD7F00A9-615F-BB54-0F7B-7F0FD50DF6AC}"/>
              </a:ext>
            </a:extLst>
          </p:cNvPr>
          <p:cNvCxnSpPr>
            <a:cxnSpLocks noGrp="1" noRot="1" noMove="1" noResize="1" noEditPoints="1" noAdjustHandles="1" noChangeArrowheads="1" noChangeShapeType="1"/>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2C89DC-7486-9EDF-AAC9-B47C3A8F2EED}"/>
              </a:ext>
            </a:extLst>
          </p:cNvPr>
          <p:cNvPicPr>
            <a:picLocks noChangeAspect="1"/>
          </p:cNvPicPr>
          <p:nvPr/>
        </p:nvPicPr>
        <p:blipFill>
          <a:blip r:embed="rId4"/>
          <a:srcRect l="4182" r="6230"/>
          <a:stretch>
            <a:fillRect/>
          </a:stretch>
        </p:blipFill>
        <p:spPr>
          <a:xfrm>
            <a:off x="5623560" y="1591056"/>
            <a:ext cx="6263640" cy="3657600"/>
          </a:xfrm>
          <a:prstGeom prst="rect">
            <a:avLst/>
          </a:prstGeom>
        </p:spPr>
      </p:pic>
      <p:pic>
        <p:nvPicPr>
          <p:cNvPr id="7" name="Picture 6">
            <a:extLst>
              <a:ext uri="{FF2B5EF4-FFF2-40B4-BE49-F238E27FC236}">
                <a16:creationId xmlns:a16="http://schemas.microsoft.com/office/drawing/2014/main" id="{83DFFB43-797A-9476-9C8F-5C6BD747B70B}"/>
              </a:ext>
            </a:extLst>
          </p:cNvPr>
          <p:cNvPicPr>
            <a:picLocks noChangeAspect="1"/>
          </p:cNvPicPr>
          <p:nvPr/>
        </p:nvPicPr>
        <p:blipFill>
          <a:blip r:embed="rId5"/>
          <a:srcRect l="6004" r="4142"/>
          <a:stretch>
            <a:fillRect/>
          </a:stretch>
        </p:blipFill>
        <p:spPr>
          <a:xfrm>
            <a:off x="502920" y="1856231"/>
            <a:ext cx="4892040" cy="3383280"/>
          </a:xfrm>
          <a:prstGeom prst="rect">
            <a:avLst/>
          </a:prstGeom>
        </p:spPr>
      </p:pic>
      <p:sp>
        <p:nvSpPr>
          <p:cNvPr id="4" name="Slide Number Placeholder 3">
            <a:extLst>
              <a:ext uri="{FF2B5EF4-FFF2-40B4-BE49-F238E27FC236}">
                <a16:creationId xmlns:a16="http://schemas.microsoft.com/office/drawing/2014/main" id="{95276CC5-7DA5-60F7-FAFC-C5C599C67672}"/>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11</a:t>
            </a:fld>
            <a:endParaRPr lang="en-GB">
              <a:latin typeface="Arial"/>
              <a:ea typeface="Microsoft YaHei"/>
              <a:cs typeface="Arial"/>
            </a:endParaRPr>
          </a:p>
        </p:txBody>
      </p:sp>
      <p:sp>
        <p:nvSpPr>
          <p:cNvPr id="2" name="TextBox 1">
            <a:extLst>
              <a:ext uri="{FF2B5EF4-FFF2-40B4-BE49-F238E27FC236}">
                <a16:creationId xmlns:a16="http://schemas.microsoft.com/office/drawing/2014/main" id="{51509E0E-47CB-E517-A00B-6ED73051570C}"/>
              </a:ext>
            </a:extLst>
          </p:cNvPr>
          <p:cNvSpPr txBox="1"/>
          <p:nvPr/>
        </p:nvSpPr>
        <p:spPr>
          <a:xfrm>
            <a:off x="502920" y="1078992"/>
            <a:ext cx="10972800" cy="502920"/>
          </a:xfrm>
          <a:prstGeom prst="rect">
            <a:avLst/>
          </a:prstGeom>
          <a:noFill/>
        </p:spPr>
        <p:txBody>
          <a:bodyPr wrap="square" lIns="27432" tIns="18288" rIns="27432" bIns="18288">
            <a:spAutoFit/>
          </a:bodyPr>
          <a:lstStyle/>
          <a:p>
            <a:pPr algn="l"/>
            <a:r>
              <a:rPr sz="2000" b="0">
                <a:solidFill>
                  <a:srgbClr val="000000"/>
                </a:solidFill>
                <a:latin typeface="Arial"/>
              </a:rPr>
              <a:t>IISAN addresses this problem with a decoupled paradigm and intra-/inter-modal side adapter towers.</a:t>
            </a:r>
          </a:p>
        </p:txBody>
      </p:sp>
      <p:sp>
        <p:nvSpPr>
          <p:cNvPr id="6" name="TextBox 5">
            <a:extLst>
              <a:ext uri="{FF2B5EF4-FFF2-40B4-BE49-F238E27FC236}">
                <a16:creationId xmlns:a16="http://schemas.microsoft.com/office/drawing/2014/main" id="{138FFD42-7DE7-F2B6-4C71-F05856AA8C92}"/>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Fu, Junchen, et al. "IISAN: Efficiently adapting multimodal representation for sequential recommendation with decoupled PEFT." </a:t>
            </a:r>
            <a:r>
              <a:rPr lang="en-US" sz="1050" b="0" i="1" dirty="0">
                <a:solidFill>
                  <a:srgbClr val="171717"/>
                </a:solidFill>
                <a:effectLst/>
                <a:latin typeface="Arial" panose="020F0502020204030204" pitchFamily="34" charset="0"/>
                <a:cs typeface="Arial" panose="020F0502020204030204" pitchFamily="34" charset="0"/>
              </a:rPr>
              <a:t>SIGIR’24</a:t>
            </a:r>
            <a:r>
              <a:rPr lang="en-US" sz="1050" b="0" i="0" dirty="0">
                <a:solidFill>
                  <a:srgbClr val="171717"/>
                </a:solidFill>
                <a:effectLst/>
                <a:latin typeface="Arial" panose="020F0502020204030204" pitchFamily="34" charset="0"/>
                <a:cs typeface="Arial" panose="020F0502020204030204" pitchFamily="34" charset="0"/>
              </a:rPr>
              <a:t>.</a:t>
            </a:r>
            <a:endParaRPr lang="en-CN" dirty="0">
              <a:latin typeface="Arial" panose="020F0502020204030204" pitchFamily="34" charset="0"/>
              <a:cs typeface="Arial" panose="020F0502020204030204" pitchFamily="34" charset="0"/>
            </a:endParaRPr>
          </a:p>
        </p:txBody>
      </p:sp>
    </p:spTree>
    <p:extLst>
      <p:ext uri="{BB962C8B-B14F-4D97-AF65-F5344CB8AC3E}">
        <p14:creationId xmlns:p14="http://schemas.microsoft.com/office/powerpoint/2010/main" val="6022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29AD-1665-C68D-D400-E161183CA00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075032C3-5888-7530-7569-4715D14F9B40}"/>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2500" b="1" dirty="0">
                <a:solidFill>
                  <a:srgbClr val="1F5CA8"/>
                </a:solidFill>
                <a:latin typeface="Arial"/>
              </a:rPr>
              <a:t>Joint Optimization for Continuous Representation</a:t>
            </a:r>
            <a:endPar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endParaRPr>
          </a:p>
        </p:txBody>
      </p:sp>
      <p:pic>
        <p:nvPicPr>
          <p:cNvPr id="17" name="Picture 6">
            <a:extLst>
              <a:ext uri="{FF2B5EF4-FFF2-40B4-BE49-F238E27FC236}">
                <a16:creationId xmlns:a16="http://schemas.microsoft.com/office/drawing/2014/main" id="{C3DF133E-119D-5C35-152D-6968CD5E233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3751A45C-C95E-182E-E5F7-8A7ADA94C4B3}"/>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DEF9D72-789C-6635-9C00-10041F4E27E9}"/>
              </a:ext>
            </a:extLst>
          </p:cNvPr>
          <p:cNvPicPr>
            <a:picLocks noChangeAspect="1"/>
          </p:cNvPicPr>
          <p:nvPr/>
        </p:nvPicPr>
        <p:blipFill>
          <a:blip r:embed="rId4"/>
          <a:stretch>
            <a:fillRect/>
          </a:stretch>
        </p:blipFill>
        <p:spPr>
          <a:xfrm>
            <a:off x="2788920" y="1673352"/>
            <a:ext cx="6675120" cy="4572000"/>
          </a:xfrm>
          <a:prstGeom prst="rect">
            <a:avLst/>
          </a:prstGeom>
        </p:spPr>
      </p:pic>
      <p:sp>
        <p:nvSpPr>
          <p:cNvPr id="9" name="TextBox 8">
            <a:extLst>
              <a:ext uri="{FF2B5EF4-FFF2-40B4-BE49-F238E27FC236}">
                <a16:creationId xmlns:a16="http://schemas.microsoft.com/office/drawing/2014/main" id="{B4205B45-621A-C901-CA77-645CCD7C2821}"/>
              </a:ext>
            </a:extLst>
          </p:cNvPr>
          <p:cNvSpPr txBox="1"/>
          <p:nvPr/>
        </p:nvSpPr>
        <p:spPr>
          <a:xfrm>
            <a:off x="502920" y="1078992"/>
            <a:ext cx="10972800" cy="502920"/>
          </a:xfrm>
          <a:prstGeom prst="rect">
            <a:avLst/>
          </a:prstGeom>
          <a:noFill/>
        </p:spPr>
        <p:txBody>
          <a:bodyPr wrap="square" lIns="27432" tIns="18288" rIns="27432" bIns="18288" rtlCol="0">
            <a:spAutoFit/>
          </a:bodyPr>
          <a:lstStyle/>
          <a:p>
            <a:pPr algn="l"/>
            <a:r>
              <a:rPr sz="2000" b="0">
                <a:solidFill>
                  <a:srgbClr val="000000"/>
                </a:solidFill>
                <a:latin typeface="Arial"/>
              </a:rPr>
              <a:t>DPEFT enables hidden states to be cached for efficient joint optimization.</a:t>
            </a:r>
          </a:p>
        </p:txBody>
      </p:sp>
    </p:spTree>
    <p:extLst>
      <p:ext uri="{BB962C8B-B14F-4D97-AF65-F5344CB8AC3E}">
        <p14:creationId xmlns:p14="http://schemas.microsoft.com/office/powerpoint/2010/main" val="153168887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F8FEC-8A09-6607-6A15-D37152A697A8}"/>
            </a:ext>
          </a:extLst>
        </p:cNvPr>
        <p:cNvGrpSpPr/>
        <p:nvPr/>
      </p:nvGrpSpPr>
      <p:grpSpPr>
        <a:xfrm>
          <a:off x="0" y="0"/>
          <a:ext cx="0" cy="0"/>
          <a:chOff x="0" y="0"/>
          <a:chExt cx="0" cy="0"/>
        </a:xfrm>
      </p:grpSpPr>
      <p:pic>
        <p:nvPicPr>
          <p:cNvPr id="31" name="Picture 6">
            <a:extLst>
              <a:ext uri="{FF2B5EF4-FFF2-40B4-BE49-F238E27FC236}">
                <a16:creationId xmlns:a16="http://schemas.microsoft.com/office/drawing/2014/main" id="{3ED0FB4B-23C8-A0BF-8663-4FB03D6F4B9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2">
            <a:extLst>
              <a:ext uri="{FF2B5EF4-FFF2-40B4-BE49-F238E27FC236}">
                <a16:creationId xmlns:a16="http://schemas.microsoft.com/office/drawing/2014/main" id="{D684C420-16B6-AA38-4842-88A723DB35DD}"/>
              </a:ext>
            </a:extLst>
          </p:cNvPr>
          <p:cNvSpPr txBox="1">
            <a:spLocks noGrp="1" noRot="1" noMove="1" noResize="1" noEditPoints="1" noAdjustHandles="1" noChangeArrowheads="1" noChangeShapeType="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82" name="直线连接符 3">
            <a:extLst>
              <a:ext uri="{FF2B5EF4-FFF2-40B4-BE49-F238E27FC236}">
                <a16:creationId xmlns:a16="http://schemas.microsoft.com/office/drawing/2014/main" id="{6F511751-1AED-65DD-28EB-14ACDB10B776}"/>
              </a:ext>
            </a:extLst>
          </p:cNvPr>
          <p:cNvCxnSpPr>
            <a:cxnSpLocks noGrp="1" noRot="1" noMove="1" noResize="1" noEditPoints="1" noAdjustHandles="1" noChangeArrowheads="1" noChangeShapeType="1"/>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F365FB51-5A5D-A920-00FE-28B9077DE35E}"/>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13</a:t>
            </a:fld>
            <a:endParaRPr lang="en-GB" dirty="0">
              <a:latin typeface="Arial"/>
              <a:ea typeface="Microsoft YaHei"/>
              <a:cs typeface="Arial"/>
            </a:endParaRPr>
          </a:p>
        </p:txBody>
      </p:sp>
      <p:sp>
        <p:nvSpPr>
          <p:cNvPr id="7" name="TextBox 6">
            <a:extLst>
              <a:ext uri="{FF2B5EF4-FFF2-40B4-BE49-F238E27FC236}">
                <a16:creationId xmlns:a16="http://schemas.microsoft.com/office/drawing/2014/main" id="{328BA791-CD11-A12A-C8D0-2F0D1A0EAF23}"/>
              </a:ext>
            </a:extLst>
          </p:cNvPr>
          <p:cNvSpPr txBox="1"/>
          <p:nvPr/>
        </p:nvSpPr>
        <p:spPr>
          <a:xfrm>
            <a:off x="685800" y="5715000"/>
            <a:ext cx="10972800" cy="365760"/>
          </a:xfrm>
          <a:prstGeom prst="rect">
            <a:avLst/>
          </a:prstGeom>
          <a:noFill/>
        </p:spPr>
        <p:txBody>
          <a:bodyPr wrap="square" lIns="27432" tIns="18288" rIns="27432" bIns="18288" rtlCol="0">
            <a:spAutoFit/>
          </a:bodyPr>
          <a:lstStyle/>
          <a:p>
            <a:pPr algn="ctr"/>
            <a:r>
              <a:rPr lang="en-US" sz="1500" b="0" dirty="0">
                <a:solidFill>
                  <a:srgbClr val="171717"/>
                </a:solidFill>
                <a:latin typeface="Arial"/>
                <a:ea typeface="Microsoft YaHei"/>
                <a:cs typeface="Arial"/>
              </a:rPr>
              <a:t>IISAN delivers superior performance while maintaining exceptional efficiency.</a:t>
            </a:r>
          </a:p>
        </p:txBody>
      </p:sp>
      <p:pic>
        <p:nvPicPr>
          <p:cNvPr id="2" name="Picture 1">
            <a:extLst>
              <a:ext uri="{FF2B5EF4-FFF2-40B4-BE49-F238E27FC236}">
                <a16:creationId xmlns:a16="http://schemas.microsoft.com/office/drawing/2014/main" id="{73BA8810-A3CD-DB09-1775-AB0D2F95FD8D}"/>
              </a:ext>
            </a:extLst>
          </p:cNvPr>
          <p:cNvPicPr>
            <a:picLocks noChangeAspect="1"/>
          </p:cNvPicPr>
          <p:nvPr/>
        </p:nvPicPr>
        <p:blipFill>
          <a:blip r:embed="rId4"/>
          <a:stretch>
            <a:fillRect/>
          </a:stretch>
        </p:blipFill>
        <p:spPr>
          <a:xfrm>
            <a:off x="411480" y="941832"/>
            <a:ext cx="11018520" cy="4480560"/>
          </a:xfrm>
          <a:prstGeom prst="rect">
            <a:avLst/>
          </a:prstGeom>
        </p:spPr>
      </p:pic>
      <p:sp>
        <p:nvSpPr>
          <p:cNvPr id="4" name="Rounded Rectangle 3">
            <a:extLst>
              <a:ext uri="{FF2B5EF4-FFF2-40B4-BE49-F238E27FC236}">
                <a16:creationId xmlns:a16="http://schemas.microsoft.com/office/drawing/2014/main" id="{1511281C-335B-C764-6A16-9F628B6E5AB4}"/>
              </a:ext>
            </a:extLst>
          </p:cNvPr>
          <p:cNvSpPr/>
          <p:nvPr/>
        </p:nvSpPr>
        <p:spPr>
          <a:xfrm>
            <a:off x="9337030" y="1861850"/>
            <a:ext cx="2016770" cy="892367"/>
          </a:xfrm>
          <a:prstGeom prst="roundRect">
            <a:avLst>
              <a:gd name="adj" fmla="val 5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27432" tIns="18288" rIns="27432" bIns="18288" rtlCol="0" anchor="ctr"/>
          <a:lstStyle/>
          <a:p>
            <a:pPr algn="ctr"/>
            <a:endParaRPr lang="en-CN">
              <a:latin typeface="Arial"/>
              <a:ea typeface="Microsoft YaHei"/>
              <a:cs typeface="Arial"/>
            </a:endParaRPr>
          </a:p>
        </p:txBody>
      </p:sp>
      <p:sp>
        <p:nvSpPr>
          <p:cNvPr id="5" name="Rounded Rectangle 4">
            <a:extLst>
              <a:ext uri="{FF2B5EF4-FFF2-40B4-BE49-F238E27FC236}">
                <a16:creationId xmlns:a16="http://schemas.microsoft.com/office/drawing/2014/main" id="{E1A022F3-A63A-E4EE-FAE6-DAD67905B2C3}"/>
              </a:ext>
            </a:extLst>
          </p:cNvPr>
          <p:cNvSpPr/>
          <p:nvPr/>
        </p:nvSpPr>
        <p:spPr>
          <a:xfrm>
            <a:off x="9337030" y="3230718"/>
            <a:ext cx="2016770" cy="892367"/>
          </a:xfrm>
          <a:prstGeom prst="roundRect">
            <a:avLst>
              <a:gd name="adj" fmla="val 5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27432" tIns="18288" rIns="27432" bIns="18288" rtlCol="0" anchor="ctr"/>
          <a:lstStyle/>
          <a:p>
            <a:pPr algn="ctr"/>
            <a:endParaRPr lang="en-CN">
              <a:latin typeface="Arial"/>
              <a:ea typeface="Microsoft YaHei"/>
              <a:cs typeface="Arial"/>
            </a:endParaRPr>
          </a:p>
        </p:txBody>
      </p:sp>
      <p:sp>
        <p:nvSpPr>
          <p:cNvPr id="6" name="Rounded Rectangle 5">
            <a:extLst>
              <a:ext uri="{FF2B5EF4-FFF2-40B4-BE49-F238E27FC236}">
                <a16:creationId xmlns:a16="http://schemas.microsoft.com/office/drawing/2014/main" id="{A4487A41-36AD-2BD5-CBFB-98E6C9517E45}"/>
              </a:ext>
            </a:extLst>
          </p:cNvPr>
          <p:cNvSpPr/>
          <p:nvPr/>
        </p:nvSpPr>
        <p:spPr>
          <a:xfrm>
            <a:off x="9318822" y="4541297"/>
            <a:ext cx="2016770" cy="892367"/>
          </a:xfrm>
          <a:prstGeom prst="roundRect">
            <a:avLst>
              <a:gd name="adj" fmla="val 5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27432" tIns="18288" rIns="27432" bIns="18288" rtlCol="0" anchor="ctr"/>
          <a:lstStyle/>
          <a:p>
            <a:pPr algn="ctr"/>
            <a:endParaRPr lang="en-CN">
              <a:latin typeface="Arial"/>
              <a:ea typeface="Microsoft YaHei"/>
              <a:cs typeface="Arial"/>
            </a:endParaRPr>
          </a:p>
        </p:txBody>
      </p:sp>
    </p:spTree>
    <p:extLst>
      <p:ext uri="{BB962C8B-B14F-4D97-AF65-F5344CB8AC3E}">
        <p14:creationId xmlns:p14="http://schemas.microsoft.com/office/powerpoint/2010/main" val="210505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EBE3-10C9-D4ED-B169-1352AE3D4197}"/>
            </a:ext>
          </a:extLst>
        </p:cNvPr>
        <p:cNvGrpSpPr/>
        <p:nvPr/>
      </p:nvGrpSpPr>
      <p:grpSpPr>
        <a:xfrm>
          <a:off x="0" y="0"/>
          <a:ext cx="0" cy="0"/>
          <a:chOff x="0" y="0"/>
          <a:chExt cx="0" cy="0"/>
        </a:xfrm>
      </p:grpSpPr>
      <p:pic>
        <p:nvPicPr>
          <p:cNvPr id="31" name="Picture 6">
            <a:extLst>
              <a:ext uri="{FF2B5EF4-FFF2-40B4-BE49-F238E27FC236}">
                <a16:creationId xmlns:a16="http://schemas.microsoft.com/office/drawing/2014/main" id="{9D946591-AAF4-46F3-C853-0721957CAB5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2">
            <a:extLst>
              <a:ext uri="{FF2B5EF4-FFF2-40B4-BE49-F238E27FC236}">
                <a16:creationId xmlns:a16="http://schemas.microsoft.com/office/drawing/2014/main" id="{0991601E-EE28-FE33-4D44-28A6AAD54CE6}"/>
              </a:ext>
            </a:extLst>
          </p:cNvPr>
          <p:cNvSpPr txBox="1">
            <a:spLocks noGrp="1" noRot="1" noMove="1" noResize="1" noEditPoints="1" noAdjustHandles="1" noChangeArrowheads="1" noChangeShapeType="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82" name="直线连接符 3">
            <a:extLst>
              <a:ext uri="{FF2B5EF4-FFF2-40B4-BE49-F238E27FC236}">
                <a16:creationId xmlns:a16="http://schemas.microsoft.com/office/drawing/2014/main" id="{3FAD1CFC-5A10-2FD2-EEE7-1634742CEE05}"/>
              </a:ext>
            </a:extLst>
          </p:cNvPr>
          <p:cNvCxnSpPr>
            <a:cxnSpLocks noGrp="1" noRot="1" noMove="1" noResize="1" noEditPoints="1" noAdjustHandles="1" noChangeArrowheads="1" noChangeShapeType="1"/>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85DE1DA-8220-ABCA-8067-E031CD6C4E9A}"/>
              </a:ext>
            </a:extLst>
          </p:cNvPr>
          <p:cNvPicPr>
            <a:picLocks noChangeAspect="1"/>
          </p:cNvPicPr>
          <p:nvPr/>
        </p:nvPicPr>
        <p:blipFill>
          <a:blip r:embed="rId4"/>
          <a:srcRect l="4182" r="6230"/>
          <a:stretch>
            <a:fillRect/>
          </a:stretch>
        </p:blipFill>
        <p:spPr>
          <a:xfrm rot="16200000">
            <a:off x="502920" y="2240280"/>
            <a:ext cx="4983480" cy="2907792"/>
          </a:xfrm>
          <a:prstGeom prst="rect">
            <a:avLst/>
          </a:prstGeom>
        </p:spPr>
      </p:pic>
      <p:sp>
        <p:nvSpPr>
          <p:cNvPr id="2" name="矩形 5">
            <a:extLst>
              <a:ext uri="{FF2B5EF4-FFF2-40B4-BE49-F238E27FC236}">
                <a16:creationId xmlns:a16="http://schemas.microsoft.com/office/drawing/2014/main" id="{42FBEADC-0C5C-4347-8F3F-4AF5EFB1CB83}"/>
              </a:ext>
            </a:extLst>
          </p:cNvPr>
          <p:cNvSpPr/>
          <p:nvPr/>
        </p:nvSpPr>
        <p:spPr>
          <a:xfrm>
            <a:off x="5806440" y="1143000"/>
            <a:ext cx="5349240" cy="4343400"/>
          </a:xfrm>
          <a:prstGeom prst="rect">
            <a:avLst/>
          </a:prstGeom>
        </p:spPr>
        <p:txBody>
          <a:bodyPr wrap="square" lIns="27432" tIns="18288" rIns="27432" bIns="18288">
            <a:spAutoFit/>
          </a:bodyPr>
          <a:lstStyle/>
          <a:p>
            <a:pPr algn="l"/>
            <a:r>
              <a:rPr lang="en-US" sz="1550" dirty="0">
                <a:solidFill>
                  <a:srgbClr val="171717"/>
                </a:solidFill>
                <a:latin typeface="Arial"/>
                <a:ea typeface="Microsoft YaHei"/>
                <a:cs typeface="Arial"/>
              </a:rPr>
              <a:t>Although IISAN demonstrates state-of-the-art efficiency and effectiveness in adapting multimodal foundation models (MFMs) for recommendation tasks, it still faces two major limitations (Depth and Breadth) that restrict its broader applicability:</a:t>
            </a:r>
          </a:p>
          <a:p>
            <a:pPr algn="l"/>
            <a:endParaRPr lang="en-US" altLang="zh-CN" sz="2000" dirty="0">
              <a:latin typeface="Arial"/>
              <a:ea typeface="Microsoft YaHei"/>
              <a:cs typeface="Arial"/>
            </a:endParaRPr>
          </a:p>
          <a:p>
            <a:pPr marL="342900" indent="-342900" algn="l">
              <a:buAutoNum type="arabicPeriod"/>
            </a:pPr>
            <a:r>
              <a:rPr lang="en-US" altLang="zh-CN" sz="1550" b="1" dirty="0">
                <a:solidFill>
                  <a:srgbClr val="171717"/>
                </a:solidFill>
                <a:latin typeface="Arial"/>
                <a:ea typeface="Microsoft YaHei"/>
                <a:cs typeface="Arial"/>
              </a:rPr>
              <a:t>Depth Limitation: </a:t>
            </a:r>
            <a:r>
              <a:rPr lang="en-US" altLang="zh-CN" sz="1550" dirty="0">
                <a:solidFill>
                  <a:srgbClr val="171717"/>
                </a:solidFill>
                <a:latin typeface="Arial"/>
                <a:ea typeface="Microsoft YaHei"/>
                <a:cs typeface="Arial"/>
              </a:rPr>
              <a:t>It relies on the assumption of symmetrical multimodal encoders, which does not hold in practice, as large language models (LLMs) are typically much deeper than vision encoders.</a:t>
            </a:r>
          </a:p>
          <a:p>
            <a:pPr marL="342900" indent="-342900" algn="l">
              <a:buAutoNum type="arabicPeriod"/>
            </a:pPr>
            <a:r>
              <a:rPr lang="en-US" altLang="zh-CN" sz="1550" b="1" dirty="0">
                <a:solidFill>
                  <a:srgbClr val="171717"/>
                </a:solidFill>
                <a:latin typeface="Arial"/>
                <a:ea typeface="Microsoft YaHei"/>
                <a:cs typeface="Arial"/>
              </a:rPr>
              <a:t>Breadth Limitation: </a:t>
            </a:r>
            <a:r>
              <a:rPr lang="en-US" altLang="zh-CN" sz="1550" dirty="0">
                <a:solidFill>
                  <a:srgbClr val="171717"/>
                </a:solidFill>
                <a:latin typeface="Arial"/>
                <a:ea typeface="Microsoft YaHei"/>
                <a:cs typeface="Arial"/>
              </a:rPr>
              <a:t>It supports only two modalities, overlooking the fact that real-world recommendation scenarios often involve multiple modalities beyond just text and vision.</a:t>
            </a:r>
          </a:p>
        </p:txBody>
      </p:sp>
      <p:sp>
        <p:nvSpPr>
          <p:cNvPr id="6" name="Slide Number Placeholder 5">
            <a:extLst>
              <a:ext uri="{FF2B5EF4-FFF2-40B4-BE49-F238E27FC236}">
                <a16:creationId xmlns:a16="http://schemas.microsoft.com/office/drawing/2014/main" id="{57AD7EEF-C0B8-2F26-BD57-853B567EE722}"/>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14</a:t>
            </a:fld>
            <a:endParaRPr lang="en-GB">
              <a:latin typeface="Arial"/>
              <a:ea typeface="Microsoft YaHei"/>
              <a:cs typeface="Arial"/>
            </a:endParaRPr>
          </a:p>
        </p:txBody>
      </p:sp>
    </p:spTree>
    <p:extLst>
      <p:ext uri="{BB962C8B-B14F-4D97-AF65-F5344CB8AC3E}">
        <p14:creationId xmlns:p14="http://schemas.microsoft.com/office/powerpoint/2010/main" val="275584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DA498-E308-4BBF-144B-40594F2878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049B0B1-0B57-B682-7503-2BDC8AE42FB1}"/>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B3BBC781-B26D-A157-CE3F-E09D32F510BF}"/>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99860FF3-8FEA-E94E-A2DC-303E0F7FFECE}"/>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9C0CABF-14EF-34A2-D39E-275D9CD6BAAA}"/>
              </a:ext>
            </a:extLst>
          </p:cNvPr>
          <p:cNvSpPr txBox="1"/>
          <p:nvPr/>
        </p:nvSpPr>
        <p:spPr>
          <a:xfrm>
            <a:off x="8321040" y="1847088"/>
            <a:ext cx="3246120" cy="1508760"/>
          </a:xfrm>
          <a:prstGeom prst="rect">
            <a:avLst/>
          </a:prstGeom>
          <a:noFill/>
        </p:spPr>
        <p:txBody>
          <a:bodyPr wrap="square" lIns="27432" tIns="18288" rIns="27432" bIns="18288">
            <a:spAutoFit/>
          </a:bodyPr>
          <a:lstStyle/>
          <a:p>
            <a:pPr algn="l"/>
            <a:r>
              <a:rPr lang="en-US" sz="1600" dirty="0">
                <a:solidFill>
                  <a:srgbClr val="171717"/>
                </a:solidFill>
                <a:latin typeface="Arial"/>
                <a:ea typeface="Microsoft YaHei"/>
                <a:cs typeface="Arial"/>
              </a:rPr>
              <a:t>Text Transformers are typically </a:t>
            </a:r>
            <a:r>
              <a:rPr lang="en-US" sz="1600" b="1" dirty="0">
                <a:solidFill>
                  <a:srgbClr val="171717"/>
                </a:solidFill>
                <a:latin typeface="Arial"/>
                <a:ea typeface="Microsoft YaHei"/>
                <a:cs typeface="Arial"/>
              </a:rPr>
              <a:t>much deeper </a:t>
            </a:r>
            <a:r>
              <a:rPr lang="en-US" sz="1600" dirty="0">
                <a:solidFill>
                  <a:srgbClr val="171717"/>
                </a:solidFill>
                <a:latin typeface="Arial"/>
                <a:ea typeface="Microsoft YaHei"/>
                <a:cs typeface="Arial"/>
              </a:rPr>
              <a:t>than Visual Transformers, leading to structural asymmetry during adaptation.</a:t>
            </a:r>
          </a:p>
        </p:txBody>
      </p:sp>
      <p:pic>
        <p:nvPicPr>
          <p:cNvPr id="11" name="Picture 10">
            <a:extLst>
              <a:ext uri="{FF2B5EF4-FFF2-40B4-BE49-F238E27FC236}">
                <a16:creationId xmlns:a16="http://schemas.microsoft.com/office/drawing/2014/main" id="{12464163-933E-8B69-4287-F3DFAEA6F39C}"/>
              </a:ext>
            </a:extLst>
          </p:cNvPr>
          <p:cNvPicPr>
            <a:picLocks noChangeAspect="1"/>
          </p:cNvPicPr>
          <p:nvPr/>
        </p:nvPicPr>
        <p:blipFill>
          <a:blip r:embed="rId4"/>
          <a:stretch>
            <a:fillRect/>
          </a:stretch>
        </p:blipFill>
        <p:spPr>
          <a:xfrm>
            <a:off x="502920" y="1389888"/>
            <a:ext cx="7680960" cy="3803904"/>
          </a:xfrm>
          <a:prstGeom prst="rect">
            <a:avLst/>
          </a:prstGeom>
        </p:spPr>
      </p:pic>
      <p:sp>
        <p:nvSpPr>
          <p:cNvPr id="8" name="Slide Number Placeholder 7">
            <a:extLst>
              <a:ext uri="{FF2B5EF4-FFF2-40B4-BE49-F238E27FC236}">
                <a16:creationId xmlns:a16="http://schemas.microsoft.com/office/drawing/2014/main" id="{59C16714-8C82-55E7-1FA1-42F3C3B6ECD2}"/>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15</a:t>
            </a:fld>
            <a:endParaRPr lang="en-GB">
              <a:latin typeface="Arial"/>
              <a:ea typeface="Microsoft YaHei"/>
              <a:cs typeface="Arial"/>
            </a:endParaRPr>
          </a:p>
        </p:txBody>
      </p:sp>
    </p:spTree>
    <p:extLst>
      <p:ext uri="{BB962C8B-B14F-4D97-AF65-F5344CB8AC3E}">
        <p14:creationId xmlns:p14="http://schemas.microsoft.com/office/powerpoint/2010/main" val="3107131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341D-B7CC-3DF8-2D56-8F842A1C85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299153-AF0E-F270-C017-23D6A566BE6B}"/>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79ED48B2-EE4D-D4C9-8D10-638BFF132A97}"/>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C715913F-1B09-79B6-754D-FC98363B70F2}"/>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88D2745-B378-827D-6F37-09F3A6B6C1BC}"/>
              </a:ext>
            </a:extLst>
          </p:cNvPr>
          <p:cNvPicPr>
            <a:picLocks noChangeAspect="1"/>
          </p:cNvPicPr>
          <p:nvPr/>
        </p:nvPicPr>
        <p:blipFill>
          <a:blip r:embed="rId4"/>
          <a:stretch>
            <a:fillRect/>
          </a:stretch>
        </p:blipFill>
        <p:spPr>
          <a:xfrm>
            <a:off x="594360" y="932688"/>
            <a:ext cx="6053328" cy="5486400"/>
          </a:xfrm>
          <a:prstGeom prst="rect">
            <a:avLst/>
          </a:prstGeom>
        </p:spPr>
      </p:pic>
      <p:sp>
        <p:nvSpPr>
          <p:cNvPr id="10" name="TextBox 9">
            <a:extLst>
              <a:ext uri="{FF2B5EF4-FFF2-40B4-BE49-F238E27FC236}">
                <a16:creationId xmlns:a16="http://schemas.microsoft.com/office/drawing/2014/main" id="{9A73095F-3349-061F-6654-180A60019099}"/>
              </a:ext>
            </a:extLst>
          </p:cNvPr>
          <p:cNvSpPr txBox="1"/>
          <p:nvPr/>
        </p:nvSpPr>
        <p:spPr>
          <a:xfrm>
            <a:off x="7543800" y="1874519"/>
            <a:ext cx="3794760" cy="1783080"/>
          </a:xfrm>
          <a:prstGeom prst="rect">
            <a:avLst/>
          </a:prstGeom>
          <a:noFill/>
        </p:spPr>
        <p:txBody>
          <a:bodyPr wrap="square" lIns="27432" tIns="18288" rIns="27432" bIns="18288">
            <a:spAutoFit/>
          </a:bodyPr>
          <a:lstStyle/>
          <a:p>
            <a:pPr algn="l"/>
            <a:r>
              <a:rPr sz="1800" b="0">
                <a:solidFill>
                  <a:srgbClr val="000000"/>
                </a:solidFill>
                <a:latin typeface="Arial"/>
              </a:rPr>
              <a:t>IISAN-Versa handles asymmetric structures using simple </a:t>
            </a:r>
            <a:r>
              <a:rPr sz="1800" b="1">
                <a:solidFill>
                  <a:srgbClr val="000000"/>
                </a:solidFill>
                <a:latin typeface="Arial"/>
              </a:rPr>
              <a:t>dimension transformation layers</a:t>
            </a:r>
            <a:r>
              <a:rPr sz="1800" b="0">
                <a:solidFill>
                  <a:srgbClr val="000000"/>
                </a:solidFill>
                <a:latin typeface="Arial"/>
              </a:rPr>
              <a:t> and </a:t>
            </a:r>
            <a:r>
              <a:rPr sz="1800" b="1">
                <a:solidFill>
                  <a:srgbClr val="000000"/>
                </a:solidFill>
                <a:latin typeface="Arial"/>
              </a:rPr>
              <a:t>group layer dropping</a:t>
            </a:r>
            <a:r>
              <a:rPr sz="1800" b="0">
                <a:solidFill>
                  <a:srgbClr val="000000"/>
                </a:solidFill>
                <a:latin typeface="Arial"/>
              </a:rPr>
              <a:t>.</a:t>
            </a:r>
          </a:p>
        </p:txBody>
      </p:sp>
      <p:sp>
        <p:nvSpPr>
          <p:cNvPr id="8" name="Slide Number Placeholder 7">
            <a:extLst>
              <a:ext uri="{FF2B5EF4-FFF2-40B4-BE49-F238E27FC236}">
                <a16:creationId xmlns:a16="http://schemas.microsoft.com/office/drawing/2014/main" id="{DA58FDAA-3789-54A8-24F1-8D6E0650B018}"/>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16</a:t>
            </a:fld>
            <a:endParaRPr lang="en-GB">
              <a:latin typeface="Arial"/>
              <a:ea typeface="Microsoft YaHei"/>
              <a:cs typeface="Arial"/>
            </a:endParaRPr>
          </a:p>
        </p:txBody>
      </p:sp>
      <p:sp>
        <p:nvSpPr>
          <p:cNvPr id="3" name="TextBox 2">
            <a:extLst>
              <a:ext uri="{FF2B5EF4-FFF2-40B4-BE49-F238E27FC236}">
                <a16:creationId xmlns:a16="http://schemas.microsoft.com/office/drawing/2014/main" id="{CC7B1073-F1A7-7AE2-AC02-518C31D6A94C}"/>
              </a:ext>
            </a:extLst>
          </p:cNvPr>
          <p:cNvSpPr txBox="1"/>
          <p:nvPr/>
        </p:nvSpPr>
        <p:spPr>
          <a:xfrm>
            <a:off x="7010400" y="5774990"/>
            <a:ext cx="5044440" cy="415498"/>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Fu, Junchen, et al. "Efficient and effective adaptation of multimodal foundation models in sequential recommendation.” IEEE </a:t>
            </a:r>
            <a:r>
              <a:rPr lang="en-US" sz="1050" b="0" i="1" dirty="0">
                <a:solidFill>
                  <a:srgbClr val="222222"/>
                </a:solidFill>
                <a:effectLst/>
                <a:latin typeface="Arial" panose="020B0604020202020204" pitchFamily="34" charset="0"/>
              </a:rPr>
              <a:t>TKDE’25</a:t>
            </a:r>
            <a:endParaRPr lang="en-CN" sz="1050" dirty="0"/>
          </a:p>
        </p:txBody>
      </p:sp>
    </p:spTree>
    <p:extLst>
      <p:ext uri="{BB962C8B-B14F-4D97-AF65-F5344CB8AC3E}">
        <p14:creationId xmlns:p14="http://schemas.microsoft.com/office/powerpoint/2010/main" val="20778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4B2EA-35C3-1693-6507-0727F30BF55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9B9468A-A329-DAE7-25DE-742266B6AC6B}"/>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126FDD14-6854-9EFE-914E-07141DAD4ACD}"/>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0A9DFC8E-411B-504E-3DE6-B8D8AE00EDD9}"/>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04FA7B1-8109-2C81-01F0-DA6CB96EAD54}"/>
              </a:ext>
            </a:extLst>
          </p:cNvPr>
          <p:cNvPicPr>
            <a:picLocks noChangeAspect="1"/>
          </p:cNvPicPr>
          <p:nvPr/>
        </p:nvPicPr>
        <p:blipFill>
          <a:blip r:embed="rId4"/>
          <a:srcRect r="4968"/>
          <a:stretch>
            <a:fillRect/>
          </a:stretch>
        </p:blipFill>
        <p:spPr>
          <a:xfrm>
            <a:off x="2542032" y="1444752"/>
            <a:ext cx="7132320" cy="3611880"/>
          </a:xfrm>
          <a:prstGeom prst="rect">
            <a:avLst/>
          </a:prstGeom>
        </p:spPr>
      </p:pic>
      <p:sp>
        <p:nvSpPr>
          <p:cNvPr id="10" name="Slide Number Placeholder 9">
            <a:extLst>
              <a:ext uri="{FF2B5EF4-FFF2-40B4-BE49-F238E27FC236}">
                <a16:creationId xmlns:a16="http://schemas.microsoft.com/office/drawing/2014/main" id="{6A35EABC-B83C-87CF-F85A-0E1CB1D8DF44}"/>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17</a:t>
            </a:fld>
            <a:endParaRPr lang="en-GB">
              <a:latin typeface="Arial"/>
              <a:ea typeface="Microsoft YaHei"/>
              <a:cs typeface="Arial"/>
            </a:endParaRPr>
          </a:p>
        </p:txBody>
      </p:sp>
      <p:sp>
        <p:nvSpPr>
          <p:cNvPr id="3" name="TextBox 2">
            <a:extLst>
              <a:ext uri="{FF2B5EF4-FFF2-40B4-BE49-F238E27FC236}">
                <a16:creationId xmlns:a16="http://schemas.microsoft.com/office/drawing/2014/main" id="{CA157382-7477-3A40-1A63-79B632C3B544}"/>
              </a:ext>
            </a:extLst>
          </p:cNvPr>
          <p:cNvSpPr txBox="1"/>
          <p:nvPr/>
        </p:nvSpPr>
        <p:spPr>
          <a:xfrm>
            <a:off x="1463040" y="5285232"/>
            <a:ext cx="9875520" cy="548640"/>
          </a:xfrm>
          <a:prstGeom prst="rect">
            <a:avLst/>
          </a:prstGeom>
          <a:noFill/>
        </p:spPr>
        <p:txBody>
          <a:bodyPr wrap="square" lIns="27432" tIns="18288" rIns="27432" bIns="18288">
            <a:spAutoFit/>
          </a:bodyPr>
          <a:lstStyle/>
          <a:p>
            <a:pPr algn="ctr"/>
            <a:r>
              <a:rPr lang="en-US" sz="1500" b="0" dirty="0">
                <a:solidFill>
                  <a:srgbClr val="171717"/>
                </a:solidFill>
                <a:latin typeface="Arial"/>
                <a:ea typeface="Microsoft YaHei"/>
                <a:cs typeface="Arial"/>
              </a:rPr>
              <a:t>IISAN-Versa can incorporate larger LLMs as encoders and demonstrates a scaling effect as the model size increases.</a:t>
            </a:r>
          </a:p>
        </p:txBody>
      </p:sp>
    </p:spTree>
    <p:extLst>
      <p:ext uri="{BB962C8B-B14F-4D97-AF65-F5344CB8AC3E}">
        <p14:creationId xmlns:p14="http://schemas.microsoft.com/office/powerpoint/2010/main" val="303657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0E180-B2BE-C7D3-F652-DE38105693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6F081C-8194-C19A-FC01-BFE81F26D3E8}"/>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EED366AF-E68E-E857-8226-09869F9270C3}"/>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9E3DB907-40B6-FB8E-978D-9D90EE86A956}"/>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199389B-28D1-8CAA-FEEE-38EFBBA504DD}"/>
              </a:ext>
            </a:extLst>
          </p:cNvPr>
          <p:cNvPicPr>
            <a:picLocks noChangeAspect="1"/>
          </p:cNvPicPr>
          <p:nvPr/>
        </p:nvPicPr>
        <p:blipFill>
          <a:blip r:embed="rId4"/>
          <a:srcRect t="14160"/>
          <a:stretch>
            <a:fillRect/>
          </a:stretch>
        </p:blipFill>
        <p:spPr>
          <a:xfrm>
            <a:off x="1847088" y="1627632"/>
            <a:ext cx="8503920" cy="3904487"/>
          </a:xfrm>
          <a:prstGeom prst="rect">
            <a:avLst/>
          </a:prstGeom>
        </p:spPr>
      </p:pic>
      <p:sp>
        <p:nvSpPr>
          <p:cNvPr id="9" name="Slide Number Placeholder 8">
            <a:extLst>
              <a:ext uri="{FF2B5EF4-FFF2-40B4-BE49-F238E27FC236}">
                <a16:creationId xmlns:a16="http://schemas.microsoft.com/office/drawing/2014/main" id="{0E9D1118-D2F9-8A5E-AC83-4AF33E846360}"/>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18</a:t>
            </a:fld>
            <a:endParaRPr lang="en-GB">
              <a:latin typeface="Arial"/>
              <a:ea typeface="Microsoft YaHei"/>
              <a:cs typeface="Arial"/>
            </a:endParaRPr>
          </a:p>
        </p:txBody>
      </p:sp>
      <p:sp>
        <p:nvSpPr>
          <p:cNvPr id="8" name="TextBox 7">
            <a:extLst>
              <a:ext uri="{FF2B5EF4-FFF2-40B4-BE49-F238E27FC236}">
                <a16:creationId xmlns:a16="http://schemas.microsoft.com/office/drawing/2014/main" id="{95547606-EB3C-698E-495A-52FB8C459961}"/>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Fu, Junchen, et al. "CROSSAN: Towards efficient and effective adaptation of multiple multimodal foundation models for sequential recommendation." </a:t>
            </a:r>
            <a:r>
              <a:rPr lang="en-US" sz="1050" b="0" i="1" dirty="0">
                <a:solidFill>
                  <a:srgbClr val="171717"/>
                </a:solidFill>
                <a:effectLst/>
                <a:latin typeface="Arial" panose="020F0502020204030204" pitchFamily="34" charset="0"/>
                <a:cs typeface="Arial" panose="020F0502020204030204" pitchFamily="34" charset="0"/>
              </a:rPr>
              <a:t>arXiv’25</a:t>
            </a:r>
            <a:r>
              <a:rPr lang="en-US" sz="1050" b="0" i="0" dirty="0">
                <a:solidFill>
                  <a:srgbClr val="171717"/>
                </a:solidFill>
                <a:effectLst/>
                <a:latin typeface="Arial" panose="020F0502020204030204" pitchFamily="34" charset="0"/>
                <a:cs typeface="Arial" panose="020F0502020204030204" pitchFamily="34" charset="0"/>
              </a:rPr>
              <a:t>.</a:t>
            </a:r>
            <a:endParaRPr lang="en-CN" dirty="0">
              <a:latin typeface="Arial" panose="020F0502020204030204" pitchFamily="34" charset="0"/>
              <a:cs typeface="Arial" panose="020F0502020204030204" pitchFamily="34" charset="0"/>
            </a:endParaRPr>
          </a:p>
        </p:txBody>
      </p:sp>
      <p:sp>
        <p:nvSpPr>
          <p:cNvPr id="2" name="TextBox 1">
            <a:extLst>
              <a:ext uri="{FF2B5EF4-FFF2-40B4-BE49-F238E27FC236}">
                <a16:creationId xmlns:a16="http://schemas.microsoft.com/office/drawing/2014/main" id="{5C457E1A-E4B3-32ED-DDD1-6F97E70D8595}"/>
              </a:ext>
            </a:extLst>
          </p:cNvPr>
          <p:cNvSpPr txBox="1"/>
          <p:nvPr/>
        </p:nvSpPr>
        <p:spPr>
          <a:xfrm>
            <a:off x="502920" y="1078992"/>
            <a:ext cx="10972800" cy="344710"/>
          </a:xfrm>
          <a:prstGeom prst="rect">
            <a:avLst/>
          </a:prstGeom>
          <a:noFill/>
        </p:spPr>
        <p:txBody>
          <a:bodyPr wrap="square" lIns="27432" tIns="18288" rIns="27432" bIns="18288" rtlCol="0">
            <a:spAutoFit/>
          </a:bodyPr>
          <a:lstStyle/>
          <a:p>
            <a:pPr algn="l"/>
            <a:r>
              <a:rPr sz="2000" b="0">
                <a:solidFill>
                  <a:srgbClr val="000000"/>
                </a:solidFill>
                <a:latin typeface="Arial"/>
              </a:rPr>
              <a:t>CROSSAN extends joint optimization to more modalities.</a:t>
            </a:r>
            <a:endParaRPr lang="en-US" sz="2400" dirty="0">
              <a:solidFill>
                <a:schemeClr val="accent1"/>
              </a:solidFill>
              <a:latin typeface="Arial"/>
              <a:ea typeface="Microsoft YaHei"/>
              <a:cs typeface="Arial"/>
            </a:endParaRPr>
          </a:p>
        </p:txBody>
      </p:sp>
    </p:spTree>
    <p:extLst>
      <p:ext uri="{BB962C8B-B14F-4D97-AF65-F5344CB8AC3E}">
        <p14:creationId xmlns:p14="http://schemas.microsoft.com/office/powerpoint/2010/main" val="2006755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D6F67-F100-4436-E0FF-4191504BA5C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F244E7-21D8-5B21-4F52-EEC7D92DC70D}"/>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2500" b="1" dirty="0">
                <a:solidFill>
                  <a:srgbClr val="1F5CA8"/>
                </a:solidFill>
                <a:latin typeface="Arial"/>
              </a:rPr>
              <a:t>Joint Optimization for Continuous Representation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128105DC-73D8-F656-EDD0-DE0887CB6485}"/>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3C863C57-4C19-083E-761E-0DFFD27F110C}"/>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72B2503F-61EF-3BDE-11A8-F895F6AADC25}"/>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19</a:t>
            </a:fld>
            <a:endParaRPr lang="en-GB">
              <a:latin typeface="Arial"/>
              <a:ea typeface="Microsoft YaHei"/>
              <a:cs typeface="Arial"/>
            </a:endParaRPr>
          </a:p>
        </p:txBody>
      </p:sp>
      <p:pic>
        <p:nvPicPr>
          <p:cNvPr id="7" name="Picture 6">
            <a:extLst>
              <a:ext uri="{FF2B5EF4-FFF2-40B4-BE49-F238E27FC236}">
                <a16:creationId xmlns:a16="http://schemas.microsoft.com/office/drawing/2014/main" id="{140F4A40-E9D2-8415-5732-D984C87AD87A}"/>
              </a:ext>
            </a:extLst>
          </p:cNvPr>
          <p:cNvPicPr>
            <a:picLocks noChangeAspect="1"/>
          </p:cNvPicPr>
          <p:nvPr/>
        </p:nvPicPr>
        <p:blipFill>
          <a:blip r:embed="rId4"/>
          <a:stretch>
            <a:fillRect/>
          </a:stretch>
        </p:blipFill>
        <p:spPr>
          <a:xfrm>
            <a:off x="2106976" y="920582"/>
            <a:ext cx="7772400" cy="4979685"/>
          </a:xfrm>
          <a:prstGeom prst="rect">
            <a:avLst/>
          </a:prstGeom>
        </p:spPr>
      </p:pic>
      <p:sp>
        <p:nvSpPr>
          <p:cNvPr id="11" name="TextBox 10">
            <a:extLst>
              <a:ext uri="{FF2B5EF4-FFF2-40B4-BE49-F238E27FC236}">
                <a16:creationId xmlns:a16="http://schemas.microsoft.com/office/drawing/2014/main" id="{75B7BD93-5C14-CE4E-3332-615FA48E8B67}"/>
              </a:ext>
            </a:extLst>
          </p:cNvPr>
          <p:cNvSpPr txBox="1"/>
          <p:nvPr/>
        </p:nvSpPr>
        <p:spPr>
          <a:xfrm>
            <a:off x="3123280" y="6050107"/>
            <a:ext cx="1977529" cy="369332"/>
          </a:xfrm>
          <a:prstGeom prst="rect">
            <a:avLst/>
          </a:prstGeom>
          <a:noFill/>
        </p:spPr>
        <p:txBody>
          <a:bodyPr wrap="square">
            <a:spAutoFit/>
          </a:bodyPr>
          <a:lstStyle/>
          <a:p>
            <a:pPr algn="just"/>
            <a:r>
              <a:rPr lang="en-US" b="1" dirty="0">
                <a:solidFill>
                  <a:srgbClr val="FF0000"/>
                </a:solidFill>
              </a:rPr>
              <a:t>More modalities</a:t>
            </a:r>
          </a:p>
        </p:txBody>
      </p:sp>
      <p:sp>
        <p:nvSpPr>
          <p:cNvPr id="13" name="TextBox 12">
            <a:extLst>
              <a:ext uri="{FF2B5EF4-FFF2-40B4-BE49-F238E27FC236}">
                <a16:creationId xmlns:a16="http://schemas.microsoft.com/office/drawing/2014/main" id="{A4E0FB1B-CA92-4CC8-70D5-5B641A0582FC}"/>
              </a:ext>
            </a:extLst>
          </p:cNvPr>
          <p:cNvSpPr txBox="1"/>
          <p:nvPr/>
        </p:nvSpPr>
        <p:spPr>
          <a:xfrm>
            <a:off x="6335157" y="6050107"/>
            <a:ext cx="2599522" cy="369332"/>
          </a:xfrm>
          <a:prstGeom prst="rect">
            <a:avLst/>
          </a:prstGeom>
          <a:noFill/>
        </p:spPr>
        <p:txBody>
          <a:bodyPr wrap="square">
            <a:spAutoFit/>
          </a:bodyPr>
          <a:lstStyle/>
          <a:p>
            <a:pPr algn="just"/>
            <a:r>
              <a:rPr lang="en-US" b="1" dirty="0">
                <a:solidFill>
                  <a:srgbClr val="FF0000"/>
                </a:solidFill>
              </a:rPr>
              <a:t>Better Performance</a:t>
            </a:r>
          </a:p>
        </p:txBody>
      </p:sp>
    </p:spTree>
    <p:extLst>
      <p:ext uri="{BB962C8B-B14F-4D97-AF65-F5344CB8AC3E}">
        <p14:creationId xmlns:p14="http://schemas.microsoft.com/office/powerpoint/2010/main" val="915713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A370-BAE9-EAD9-CC62-A3183907C156}"/>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CFA20DA3-461B-7C43-CF94-CBB4E3287105}"/>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Contents</a:t>
            </a:r>
          </a:p>
        </p:txBody>
      </p:sp>
      <p:pic>
        <p:nvPicPr>
          <p:cNvPr id="17" name="Picture 6">
            <a:extLst>
              <a:ext uri="{FF2B5EF4-FFF2-40B4-BE49-F238E27FC236}">
                <a16:creationId xmlns:a16="http://schemas.microsoft.com/office/drawing/2014/main" id="{06523871-061D-5349-63FC-A3BE23374CC5}"/>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1B909D74-0DC5-FE86-0724-C2963E2AFE90}"/>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42B8A4-7A1F-89C9-0E71-A2B278473621}"/>
              </a:ext>
            </a:extLst>
          </p:cNvPr>
          <p:cNvSpPr txBox="1"/>
          <p:nvPr/>
        </p:nvSpPr>
        <p:spPr>
          <a:xfrm>
            <a:off x="1965960" y="1307592"/>
            <a:ext cx="8750088" cy="1883593"/>
          </a:xfrm>
          <a:prstGeom prst="rect">
            <a:avLst/>
          </a:prstGeom>
          <a:noFill/>
        </p:spPr>
        <p:txBody>
          <a:bodyPr wrap="none" lIns="27432" tIns="18288" rIns="27432" bIns="18288" rtlCol="0" anchor="t">
            <a:spAutoFit/>
          </a:bodyPr>
          <a:lstStyle/>
          <a:p>
            <a:pPr marL="342900" indent="-342900" algn="l">
              <a:buAutoNum type="arabicPeriod"/>
            </a:pPr>
            <a:r>
              <a:rPr lang="en-GB" sz="3000" b="1" dirty="0">
                <a:solidFill>
                  <a:srgbClr val="1F5CA8"/>
                </a:solidFill>
                <a:latin typeface="Arial"/>
                <a:ea typeface="Microsoft YaHei"/>
                <a:cs typeface="Arial"/>
              </a:rPr>
              <a:t> </a:t>
            </a:r>
            <a:r>
              <a:rPr lang="en-CN" sz="3000" b="1" dirty="0">
                <a:solidFill>
                  <a:srgbClr val="1F5CA8"/>
                </a:solidFill>
                <a:latin typeface="Arial"/>
                <a:ea typeface="Microsoft YaHei"/>
                <a:cs typeface="Arial"/>
              </a:rPr>
              <a:t>Background</a:t>
            </a:r>
          </a:p>
          <a:p>
            <a:pPr marL="342900" indent="-342900" algn="l">
              <a:buFontTx/>
              <a:buAutoNum type="arabicPeriod"/>
            </a:pPr>
            <a:r>
              <a:rPr lang="zh-CN" altLang="en-US" sz="3000" dirty="0">
                <a:solidFill>
                  <a:srgbClr val="1F5CA8"/>
                </a:solidFill>
                <a:latin typeface="Arial"/>
                <a:ea typeface="Microsoft YaHei"/>
                <a:cs typeface="Arial"/>
              </a:rPr>
              <a:t> </a:t>
            </a:r>
            <a:r>
              <a:rPr lang="en-US" sz="3000" dirty="0">
                <a:solidFill>
                  <a:srgbClr val="1F5CA8"/>
                </a:solidFill>
                <a:latin typeface="Arial"/>
                <a:ea typeface="Microsoft YaHei"/>
                <a:cs typeface="Arial"/>
              </a:rPr>
              <a:t>Joint Optimization of Continuous Representation</a:t>
            </a:r>
          </a:p>
          <a:p>
            <a:pPr marL="342900" indent="-342900">
              <a:buAutoNum type="arabicPeriod"/>
            </a:pPr>
            <a:r>
              <a:rPr lang="en-CN" sz="3000" dirty="0">
                <a:solidFill>
                  <a:srgbClr val="1F5CA8"/>
                </a:solidFill>
                <a:latin typeface="Arial"/>
                <a:ea typeface="Microsoft YaHei"/>
                <a:cs typeface="Arial"/>
              </a:rPr>
              <a:t> </a:t>
            </a:r>
            <a:r>
              <a:rPr lang="en-US" sz="3000" dirty="0">
                <a:solidFill>
                  <a:srgbClr val="1F5CA8"/>
                </a:solidFill>
              </a:rPr>
              <a:t>Joint Optimization of Discrete Representation</a:t>
            </a:r>
          </a:p>
          <a:p>
            <a:pPr marL="342900" indent="-342900">
              <a:buAutoNum type="arabicPeriod"/>
            </a:pPr>
            <a:r>
              <a:rPr lang="en-US" altLang="zh-CN" sz="3000" dirty="0">
                <a:solidFill>
                  <a:srgbClr val="1F5CA8"/>
                </a:solidFill>
              </a:rPr>
              <a:t> </a:t>
            </a:r>
            <a:r>
              <a:rPr lang="en-CN" altLang="zh-CN" sz="3000" dirty="0">
                <a:solidFill>
                  <a:srgbClr val="1F5CA8"/>
                </a:solidFill>
              </a:rPr>
              <a:t>Conclusions and Key</a:t>
            </a:r>
            <a:r>
              <a:rPr lang="zh-CN" altLang="en-US" sz="3000" dirty="0">
                <a:solidFill>
                  <a:srgbClr val="1F5CA8"/>
                </a:solidFill>
              </a:rPr>
              <a:t> </a:t>
            </a:r>
            <a:r>
              <a:rPr lang="en-CN" altLang="zh-CN" sz="3000" dirty="0">
                <a:solidFill>
                  <a:srgbClr val="1F5CA8"/>
                </a:solidFill>
              </a:rPr>
              <a:t>Takeaways</a:t>
            </a:r>
            <a:endParaRPr lang="en-CN" sz="3200" dirty="0">
              <a:solidFill>
                <a:schemeClr val="accent1"/>
              </a:solidFill>
            </a:endParaRPr>
          </a:p>
        </p:txBody>
      </p:sp>
    </p:spTree>
    <p:extLst>
      <p:ext uri="{BB962C8B-B14F-4D97-AF65-F5344CB8AC3E}">
        <p14:creationId xmlns:p14="http://schemas.microsoft.com/office/powerpoint/2010/main" val="244365726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4E093-AE55-A05D-3F0E-5C6DB831219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B37098C-FB0F-8971-D764-845D50A70785}"/>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Conclusions and Key Takeaways</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DF26E586-A172-72DA-D4C3-B11BEA0E4DFB}"/>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0B116C85-3316-4008-D556-F156BADAAEA5}"/>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C2A9DADB-50F6-3D74-2C97-0D6562CC5C58}"/>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20</a:t>
            </a:fld>
            <a:endParaRPr lang="en-GB">
              <a:latin typeface="Arial"/>
              <a:ea typeface="Microsoft YaHei"/>
              <a:cs typeface="Arial"/>
            </a:endParaRPr>
          </a:p>
        </p:txBody>
      </p:sp>
      <p:sp>
        <p:nvSpPr>
          <p:cNvPr id="3" name="TextBox 2">
            <a:extLst>
              <a:ext uri="{FF2B5EF4-FFF2-40B4-BE49-F238E27FC236}">
                <a16:creationId xmlns:a16="http://schemas.microsoft.com/office/drawing/2014/main" id="{5544342A-A063-2ED8-632A-E67499FAFEBC}"/>
              </a:ext>
            </a:extLst>
          </p:cNvPr>
          <p:cNvSpPr txBox="1"/>
          <p:nvPr/>
        </p:nvSpPr>
        <p:spPr>
          <a:xfrm>
            <a:off x="1097280" y="1600200"/>
            <a:ext cx="10195560" cy="3108960"/>
          </a:xfrm>
          <a:prstGeom prst="rect">
            <a:avLst/>
          </a:prstGeom>
          <a:noFill/>
        </p:spPr>
        <p:txBody>
          <a:bodyPr wrap="square" lIns="27432" tIns="18288" rIns="27432" bIns="18288" rtlCol="0">
            <a:spAutoFit/>
          </a:bodyPr>
          <a:lstStyle/>
          <a:p>
            <a:pPr>
              <a:buNone/>
            </a:pPr>
            <a:r>
              <a:rPr sz="2100" b="1">
                <a:solidFill>
                  <a:srgbClr val="000000"/>
                </a:solidFill>
                <a:latin typeface="Arial"/>
              </a:rPr>
              <a:t>Key Points: Continuous Representations</a:t>
            </a:r>
            <a:endParaRPr lang="en-US" sz="2000" dirty="0"/>
          </a:p>
          <a:p>
            <a:pPr>
              <a:buNone/>
            </a:pPr>
            <a:r>
              <a:rPr sz="2000" b="0">
                <a:solidFill>
                  <a:srgbClr val="000000"/>
                </a:solidFill>
                <a:latin typeface="Arial"/>
              </a:rPr>
              <a:t>1. The field is moving from fixed feature extraction to end-to-end foundation-model adaptation.</a:t>
            </a:r>
          </a:p>
          <a:p>
            <a:pPr>
              <a:buNone/>
            </a:pPr>
            <a:r>
              <a:rPr sz="2000" b="0">
                <a:solidFill>
                  <a:srgbClr val="000000"/>
                </a:solidFill>
                <a:latin typeface="Arial"/>
              </a:rPr>
              <a:t>2. Full fine-tuning can improve performance, but it is expensive in memory and training time.</a:t>
            </a:r>
          </a:p>
          <a:p>
            <a:pPr>
              <a:buNone/>
            </a:pPr>
            <a:r>
              <a:rPr sz="2000" b="0">
                <a:solidFill>
                  <a:srgbClr val="000000"/>
                </a:solidFill>
                <a:latin typeface="Arial"/>
              </a:rPr>
              <a:t>3. IISAN makes continuous representation learning efficient through decoupled side adapters and caching.</a:t>
            </a:r>
          </a:p>
          <a:p>
            <a:pPr>
              <a:buNone/>
            </a:pPr>
            <a:r>
              <a:rPr sz="2000" b="0">
                <a:solidFill>
                  <a:srgbClr val="000000"/>
                </a:solidFill>
                <a:latin typeface="Arial"/>
              </a:rPr>
              <a:t>4. IISAN-Versa and CROSSAN address depth asymmetry and modality breadth.</a:t>
            </a:r>
          </a:p>
        </p:txBody>
      </p:sp>
    </p:spTree>
    <p:extLst>
      <p:ext uri="{BB962C8B-B14F-4D97-AF65-F5344CB8AC3E}">
        <p14:creationId xmlns:p14="http://schemas.microsoft.com/office/powerpoint/2010/main" val="538072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BB35B-7B91-11DC-353B-63202BA2F116}"/>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07E21ED4-D3AB-3036-BFF2-7F395F55D91E}"/>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Contents</a:t>
            </a:r>
          </a:p>
        </p:txBody>
      </p:sp>
      <p:pic>
        <p:nvPicPr>
          <p:cNvPr id="17" name="Picture 6">
            <a:extLst>
              <a:ext uri="{FF2B5EF4-FFF2-40B4-BE49-F238E27FC236}">
                <a16:creationId xmlns:a16="http://schemas.microsoft.com/office/drawing/2014/main" id="{D0975A55-F8C5-722F-2A5B-2E56CCC71067}"/>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13112A5E-3E60-C4F7-E0C1-3A210A67D5F5}"/>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B99FE91-4855-0EB9-0089-97146AB4CABF}"/>
              </a:ext>
            </a:extLst>
          </p:cNvPr>
          <p:cNvSpPr txBox="1"/>
          <p:nvPr/>
        </p:nvSpPr>
        <p:spPr>
          <a:xfrm>
            <a:off x="1965960" y="1307592"/>
            <a:ext cx="9017790" cy="1883593"/>
          </a:xfrm>
          <a:prstGeom prst="rect">
            <a:avLst/>
          </a:prstGeom>
          <a:noFill/>
        </p:spPr>
        <p:txBody>
          <a:bodyPr wrap="none" lIns="27432" tIns="18288" rIns="27432" bIns="18288" rtlCol="0" anchor="t">
            <a:spAutoFit/>
          </a:bodyPr>
          <a:lstStyle/>
          <a:p>
            <a:pPr marL="342900" indent="-342900" algn="l">
              <a:buAutoNum type="arabicPeriod"/>
            </a:pPr>
            <a:r>
              <a:rPr lang="en-GB" sz="3000" b="0" dirty="0">
                <a:solidFill>
                  <a:srgbClr val="1F5CA8"/>
                </a:solidFill>
                <a:latin typeface="Arial"/>
                <a:ea typeface="Microsoft YaHei"/>
                <a:cs typeface="Arial"/>
              </a:rPr>
              <a:t> </a:t>
            </a:r>
            <a:r>
              <a:rPr lang="en-CN" sz="3000" b="0" dirty="0">
                <a:solidFill>
                  <a:srgbClr val="1F5CA8"/>
                </a:solidFill>
                <a:latin typeface="Arial"/>
                <a:ea typeface="Microsoft YaHei"/>
                <a:cs typeface="Arial"/>
              </a:rPr>
              <a:t>Background</a:t>
            </a:r>
          </a:p>
          <a:p>
            <a:pPr marL="342900" indent="-342900" algn="l">
              <a:buFontTx/>
              <a:buAutoNum type="arabicPeriod"/>
            </a:pPr>
            <a:r>
              <a:rPr lang="zh-CN" altLang="en-US" sz="3000" dirty="0">
                <a:solidFill>
                  <a:srgbClr val="1F5CA8"/>
                </a:solidFill>
                <a:latin typeface="Arial"/>
                <a:ea typeface="Microsoft YaHei"/>
                <a:cs typeface="Arial"/>
              </a:rPr>
              <a:t> </a:t>
            </a:r>
            <a:r>
              <a:rPr lang="en-US" sz="3000" dirty="0">
                <a:solidFill>
                  <a:srgbClr val="1F5CA8"/>
                </a:solidFill>
                <a:latin typeface="Arial"/>
                <a:ea typeface="Microsoft YaHei"/>
                <a:cs typeface="Arial"/>
              </a:rPr>
              <a:t>Joint Optimization for Continuous Representation</a:t>
            </a:r>
          </a:p>
          <a:p>
            <a:pPr marL="342900" indent="-342900">
              <a:buAutoNum type="arabicPeriod"/>
            </a:pPr>
            <a:r>
              <a:rPr lang="en-CN" sz="3000" b="1" dirty="0">
                <a:solidFill>
                  <a:srgbClr val="1F5CA8"/>
                </a:solidFill>
                <a:latin typeface="Arial"/>
                <a:ea typeface="Microsoft YaHei"/>
                <a:cs typeface="Arial"/>
              </a:rPr>
              <a:t> </a:t>
            </a:r>
            <a:r>
              <a:rPr lang="en-US" sz="3000" b="1" dirty="0">
                <a:solidFill>
                  <a:srgbClr val="1F5CA8"/>
                </a:solidFill>
              </a:rPr>
              <a:t>Joint Optimization for Discrete Representation</a:t>
            </a:r>
          </a:p>
          <a:p>
            <a:pPr marL="342900" indent="-342900">
              <a:buAutoNum type="arabicPeriod"/>
            </a:pPr>
            <a:r>
              <a:rPr lang="en-US" altLang="zh-CN" sz="3000" b="0" dirty="0">
                <a:solidFill>
                  <a:srgbClr val="1F5CA8"/>
                </a:solidFill>
                <a:latin typeface="Arial"/>
                <a:ea typeface="Microsoft YaHei"/>
                <a:cs typeface="Arial"/>
              </a:rPr>
              <a:t> </a:t>
            </a:r>
            <a:r>
              <a:rPr lang="en-CN" altLang="zh-CN" sz="3000" b="0" dirty="0">
                <a:solidFill>
                  <a:srgbClr val="1F5CA8"/>
                </a:solidFill>
                <a:latin typeface="Arial"/>
                <a:ea typeface="Microsoft YaHei"/>
                <a:cs typeface="Arial"/>
              </a:rPr>
              <a:t>Conclusions and Key</a:t>
            </a:r>
            <a:r>
              <a:rPr lang="zh-CN" altLang="en-US" sz="3000" b="0" dirty="0">
                <a:solidFill>
                  <a:srgbClr val="1F5CA8"/>
                </a:solidFill>
                <a:latin typeface="Arial"/>
                <a:ea typeface="Microsoft YaHei"/>
                <a:cs typeface="Arial"/>
              </a:rPr>
              <a:t> </a:t>
            </a:r>
            <a:r>
              <a:rPr lang="en-CN" altLang="zh-CN" sz="3000" dirty="0">
                <a:solidFill>
                  <a:srgbClr val="1F5CA8"/>
                </a:solidFill>
              </a:rPr>
              <a:t>T</a:t>
            </a:r>
            <a:r>
              <a:rPr lang="en-CN" altLang="zh-CN" sz="3000" b="0" dirty="0">
                <a:solidFill>
                  <a:srgbClr val="1F5CA8"/>
                </a:solidFill>
                <a:latin typeface="Arial"/>
                <a:ea typeface="Microsoft YaHei"/>
                <a:cs typeface="Arial"/>
              </a:rPr>
              <a:t>akeaways</a:t>
            </a:r>
            <a:endParaRPr lang="en-CN" dirty="0">
              <a:solidFill>
                <a:schemeClr val="accent1"/>
              </a:solidFill>
              <a:latin typeface="Arial"/>
              <a:ea typeface="Microsoft YaHei"/>
              <a:cs typeface="Arial"/>
            </a:endParaRPr>
          </a:p>
        </p:txBody>
      </p:sp>
    </p:spTree>
    <p:extLst>
      <p:ext uri="{BB962C8B-B14F-4D97-AF65-F5344CB8AC3E}">
        <p14:creationId xmlns:p14="http://schemas.microsoft.com/office/powerpoint/2010/main" val="3912001275"/>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A5199-444D-E1E7-8BFC-087BA8DD27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09E74A8-CCFD-4F3B-D9A8-DBD795CEA913}"/>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800" b="1" dirty="0">
                <a:solidFill>
                  <a:srgbClr val="1F5CA8"/>
                </a:solidFill>
              </a:rPr>
              <a:t>Joint Optimization for Discrete Representation</a:t>
            </a:r>
            <a:endParaRPr lang="en-US" altLang="zh-CN" sz="36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213247FB-0727-8058-36E4-FDD5AE576C44}"/>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A8377116-A76D-CE8E-3A9B-6284B374F02B}"/>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65707E2C-80EB-658E-FEDB-26C48816E08A}"/>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22</a:t>
            </a:fld>
            <a:endParaRPr lang="en-GB">
              <a:latin typeface="Arial"/>
              <a:ea typeface="Microsoft YaHei"/>
              <a:cs typeface="Arial"/>
            </a:endParaRPr>
          </a:p>
        </p:txBody>
      </p:sp>
      <p:sp>
        <p:nvSpPr>
          <p:cNvPr id="8" name="TextBox 7">
            <a:extLst>
              <a:ext uri="{FF2B5EF4-FFF2-40B4-BE49-F238E27FC236}">
                <a16:creationId xmlns:a16="http://schemas.microsoft.com/office/drawing/2014/main" id="{DDC693F4-E8D1-8C2B-6F98-29C7375D7513}"/>
              </a:ext>
            </a:extLst>
          </p:cNvPr>
          <p:cNvSpPr txBox="1"/>
          <p:nvPr/>
        </p:nvSpPr>
        <p:spPr>
          <a:xfrm>
            <a:off x="586740" y="5762383"/>
            <a:ext cx="11018520" cy="530352"/>
          </a:xfrm>
          <a:prstGeom prst="rect">
            <a:avLst/>
          </a:prstGeom>
          <a:noFill/>
        </p:spPr>
        <p:txBody>
          <a:bodyPr wrap="square" lIns="27432" tIns="18288" rIns="27432" bIns="18288">
            <a:spAutoFit/>
          </a:bodyPr>
          <a:lstStyle/>
          <a:p>
            <a:pPr algn="l"/>
            <a:r>
              <a:rPr lang="en-US" sz="1050" b="0" dirty="0">
                <a:solidFill>
                  <a:srgbClr val="171717"/>
                </a:solidFill>
                <a:latin typeface="Arial" panose="020F0502020204030204" pitchFamily="34" charset="0"/>
                <a:cs typeface="Arial" panose="020F0502020204030204" pitchFamily="34" charset="0"/>
              </a:rPr>
              <a:t>[1] </a:t>
            </a:r>
            <a:r>
              <a:rPr lang="en-US" sz="1050" b="0" i="0" dirty="0">
                <a:solidFill>
                  <a:srgbClr val="171717"/>
                </a:solidFill>
                <a:effectLst/>
                <a:latin typeface="Arial" panose="020F0502020204030204" pitchFamily="34" charset="0"/>
                <a:cs typeface="Arial" panose="020F0502020204030204" pitchFamily="34" charset="0"/>
              </a:rPr>
              <a:t>Rajput, Shashank, et al. "Recommender systems with generative retrieval." </a:t>
            </a:r>
            <a:r>
              <a:rPr lang="en-US" sz="1050" b="0" i="1" dirty="0">
                <a:solidFill>
                  <a:srgbClr val="171717"/>
                </a:solidFill>
                <a:effectLst/>
                <a:latin typeface="Arial" panose="020F0502020204030204" pitchFamily="34" charset="0"/>
                <a:cs typeface="Arial" panose="020F0502020204030204" pitchFamily="34" charset="0"/>
              </a:rPr>
              <a:t>NeurIPS’23</a:t>
            </a:r>
            <a:endParaRPr lang="en-CN" dirty="0">
              <a:latin typeface="Arial" panose="020F0502020204030204" pitchFamily="34" charset="0"/>
              <a:cs typeface="Arial" panose="020F0502020204030204" pitchFamily="34" charset="0"/>
            </a:endParaRPr>
          </a:p>
        </p:txBody>
      </p:sp>
      <p:pic>
        <p:nvPicPr>
          <p:cNvPr id="3" name="Picture 2">
            <a:extLst>
              <a:ext uri="{FF2B5EF4-FFF2-40B4-BE49-F238E27FC236}">
                <a16:creationId xmlns:a16="http://schemas.microsoft.com/office/drawing/2014/main" id="{EF4ABA66-2C9C-BFC5-7CED-CE2B7D49C558}"/>
              </a:ext>
            </a:extLst>
          </p:cNvPr>
          <p:cNvPicPr>
            <a:picLocks noChangeAspect="1"/>
          </p:cNvPicPr>
          <p:nvPr/>
        </p:nvPicPr>
        <p:blipFill>
          <a:blip r:embed="rId4"/>
          <a:stretch>
            <a:fillRect/>
          </a:stretch>
        </p:blipFill>
        <p:spPr>
          <a:xfrm>
            <a:off x="2674379" y="1095617"/>
            <a:ext cx="6144154" cy="4072406"/>
          </a:xfrm>
          <a:prstGeom prst="rect">
            <a:avLst/>
          </a:prstGeom>
        </p:spPr>
      </p:pic>
    </p:spTree>
    <p:extLst>
      <p:ext uri="{BB962C8B-B14F-4D97-AF65-F5344CB8AC3E}">
        <p14:creationId xmlns:p14="http://schemas.microsoft.com/office/powerpoint/2010/main" val="3710702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BCBB2-D075-77CD-6E2D-134DB5F52C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46CAAF-FA7B-D791-05D2-01E4BEC98D7A}"/>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400" b="1" dirty="0">
                <a:solidFill>
                  <a:srgbClr val="1F5CA8"/>
                </a:solidFill>
              </a:rPr>
              <a:t>Joint Optimization for Discrete Representation</a:t>
            </a:r>
            <a:endParaRPr lang="en-US" altLang="zh-CN" sz="28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AA5D9C1D-8D65-1929-92C2-4200D753CF9C}"/>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D183FC16-9096-0A6F-5C17-B118A52F6A88}"/>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B749BAF1-F0EE-0C61-B8C7-5CDF5E7E44C2}"/>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23</a:t>
            </a:fld>
            <a:endParaRPr lang="en-GB">
              <a:latin typeface="Arial"/>
              <a:ea typeface="Microsoft YaHei"/>
              <a:cs typeface="Arial"/>
            </a:endParaRPr>
          </a:p>
        </p:txBody>
      </p:sp>
      <p:pic>
        <p:nvPicPr>
          <p:cNvPr id="2" name="Picture 1">
            <a:extLst>
              <a:ext uri="{FF2B5EF4-FFF2-40B4-BE49-F238E27FC236}">
                <a16:creationId xmlns:a16="http://schemas.microsoft.com/office/drawing/2014/main" id="{2328016C-33BB-5243-2B6E-5C2BC12B56D7}"/>
              </a:ext>
            </a:extLst>
          </p:cNvPr>
          <p:cNvPicPr>
            <a:picLocks noChangeAspect="1"/>
          </p:cNvPicPr>
          <p:nvPr/>
        </p:nvPicPr>
        <p:blipFill>
          <a:blip r:embed="rId4"/>
          <a:stretch>
            <a:fillRect/>
          </a:stretch>
        </p:blipFill>
        <p:spPr>
          <a:xfrm>
            <a:off x="1417320" y="1225296"/>
            <a:ext cx="9372600" cy="3785615"/>
          </a:xfrm>
          <a:prstGeom prst="rect">
            <a:avLst/>
          </a:prstGeom>
        </p:spPr>
      </p:pic>
      <p:sp>
        <p:nvSpPr>
          <p:cNvPr id="8" name="TextBox 7">
            <a:extLst>
              <a:ext uri="{FF2B5EF4-FFF2-40B4-BE49-F238E27FC236}">
                <a16:creationId xmlns:a16="http://schemas.microsoft.com/office/drawing/2014/main" id="{0BA88639-BFB9-F573-8E29-C596DB2FB790}"/>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dirty="0">
                <a:solidFill>
                  <a:srgbClr val="171717"/>
                </a:solidFill>
                <a:latin typeface="Arial" panose="020F0502020204030204" pitchFamily="34" charset="0"/>
                <a:cs typeface="Arial" panose="020F0502020204030204" pitchFamily="34" charset="0"/>
              </a:rPr>
              <a:t>[1] </a:t>
            </a:r>
            <a:r>
              <a:rPr lang="en-US" sz="1050" b="0" i="0" dirty="0">
                <a:solidFill>
                  <a:srgbClr val="171717"/>
                </a:solidFill>
                <a:effectLst/>
                <a:latin typeface="Arial" panose="020F0502020204030204" pitchFamily="34" charset="0"/>
                <a:cs typeface="Arial" panose="020F0502020204030204" pitchFamily="34" charset="0"/>
              </a:rPr>
              <a:t>Rajput, Shashank, et al. "Recommender systems with generative retrieval." </a:t>
            </a:r>
            <a:r>
              <a:rPr lang="en-US" sz="1050" b="0" i="1" dirty="0">
                <a:solidFill>
                  <a:srgbClr val="171717"/>
                </a:solidFill>
                <a:effectLst/>
                <a:latin typeface="Arial" panose="020F0502020204030204" pitchFamily="34" charset="0"/>
                <a:cs typeface="Arial" panose="020F0502020204030204" pitchFamily="34" charset="0"/>
              </a:rPr>
              <a:t>NeurIPS’23</a:t>
            </a:r>
            <a:endParaRPr lang="en-CN" dirty="0">
              <a:latin typeface="Arial" panose="020F0502020204030204" pitchFamily="34" charset="0"/>
              <a:cs typeface="Arial" panose="020F0502020204030204" pitchFamily="34" charset="0"/>
            </a:endParaRPr>
          </a:p>
        </p:txBody>
      </p:sp>
    </p:spTree>
    <p:extLst>
      <p:ext uri="{BB962C8B-B14F-4D97-AF65-F5344CB8AC3E}">
        <p14:creationId xmlns:p14="http://schemas.microsoft.com/office/powerpoint/2010/main" val="389023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BA697-56E7-F12D-491C-45343FF9B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0223F-FAE5-03F5-2E42-939E99288986}"/>
              </a:ext>
            </a:extLst>
          </p:cNvPr>
          <p:cNvSpPr>
            <a:spLocks noGrp="1"/>
          </p:cNvSpPr>
          <p:nvPr>
            <p:ph type="title"/>
          </p:nvPr>
        </p:nvSpPr>
        <p:spPr>
          <a:xfrm>
            <a:off x="822960" y="987552"/>
            <a:ext cx="10789920" cy="594360"/>
          </a:xfrm>
        </p:spPr>
        <p:txBody>
          <a:bodyPr>
            <a:normAutofit/>
          </a:bodyPr>
          <a:lstStyle/>
          <a:p>
            <a:r>
              <a:rPr lang="en-US" altLang="zh-CN" sz="3200" b="1" dirty="0">
                <a:solidFill>
                  <a:srgbClr val="002060"/>
                </a:solidFill>
                <a:latin typeface="Arial" panose="02040502050405020303" pitchFamily="18" charset="0"/>
              </a:rPr>
              <a:t>Differentiable Semantic ID (SID)</a:t>
            </a:r>
            <a:endParaRPr lang="en-US" altLang="zh-CN" sz="3600" b="1"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A467E748-9121-BA72-AFEE-83CB16C28AD0}"/>
              </a:ext>
            </a:extLst>
          </p:cNvPr>
          <p:cNvSpPr>
            <a:spLocks noGrp="1"/>
          </p:cNvSpPr>
          <p:nvPr>
            <p:ph type="sldNum" sz="quarter" idx="12"/>
          </p:nvPr>
        </p:nvSpPr>
        <p:spPr>
          <a:xfrm>
            <a:off x="11064240" y="6419088"/>
            <a:ext cx="594360" cy="228600"/>
          </a:xfrm>
        </p:spPr>
        <p:txBody>
          <a:bodyPr/>
          <a:lstStyle/>
          <a:p>
            <a:fld id="{7E64EF92-5595-EA4E-B1B9-3908B7218A24}" type="slidenum">
              <a:rPr lang="en-CN" smtClean="0"/>
              <a:t>24</a:t>
            </a:fld>
            <a:endParaRPr lang="en-CN" dirty="0"/>
          </a:p>
        </p:txBody>
      </p:sp>
      <p:sp>
        <p:nvSpPr>
          <p:cNvPr id="12" name="Content Placeholder 11">
            <a:extLst>
              <a:ext uri="{FF2B5EF4-FFF2-40B4-BE49-F238E27FC236}">
                <a16:creationId xmlns:a16="http://schemas.microsoft.com/office/drawing/2014/main" id="{BF183373-79B5-B475-C192-692396694D67}"/>
              </a:ext>
            </a:extLst>
          </p:cNvPr>
          <p:cNvSpPr>
            <a:spLocks noGrp="1"/>
          </p:cNvSpPr>
          <p:nvPr>
            <p:ph idx="1"/>
          </p:nvPr>
        </p:nvSpPr>
        <p:spPr>
          <a:xfrm>
            <a:off x="841248" y="1691640"/>
            <a:ext cx="10607040" cy="1371600"/>
          </a:xfrm>
        </p:spPr>
        <p:txBody>
          <a:bodyPr wrap="square"/>
          <a:lstStyle/>
          <a:p>
            <a:pPr>
              <a:buNone/>
            </a:pPr>
            <a:r>
              <a:rPr sz="2500" b="1">
                <a:solidFill>
                  <a:srgbClr val="000000"/>
                </a:solidFill>
                <a:latin typeface="Arial"/>
              </a:rPr>
              <a:t>• What are the benefits of making semantic IDs differentiable?</a:t>
            </a:r>
          </a:p>
          <a:p>
            <a:pPr>
              <a:buNone/>
            </a:pPr>
            <a:r>
              <a:rPr sz="2200" b="0">
                <a:solidFill>
                  <a:srgbClr val="000000"/>
                </a:solidFill>
                <a:latin typeface="Arial"/>
              </a:rPr>
              <a:t>  • Enables joint optimization of SID and recommendation.</a:t>
            </a:r>
          </a:p>
          <a:p>
            <a:pPr>
              <a:buNone/>
            </a:pPr>
            <a:r>
              <a:rPr sz="2200" b="0">
                <a:solidFill>
                  <a:srgbClr val="000000"/>
                </a:solidFill>
                <a:latin typeface="Arial"/>
              </a:rPr>
              <a:t>  • Aligns SID tokenization with user preference and personalization signals.</a:t>
            </a:r>
          </a:p>
        </p:txBody>
      </p:sp>
      <p:pic>
        <p:nvPicPr>
          <p:cNvPr id="9" name="Picture 8">
            <a:extLst>
              <a:ext uri="{FF2B5EF4-FFF2-40B4-BE49-F238E27FC236}">
                <a16:creationId xmlns:a16="http://schemas.microsoft.com/office/drawing/2014/main" id="{9BFB581E-BEC0-9B9A-1744-573E69A46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920" y="3291840"/>
            <a:ext cx="6492240" cy="1737360"/>
          </a:xfrm>
          <a:prstGeom prst="rect">
            <a:avLst/>
          </a:prstGeom>
        </p:spPr>
      </p:pic>
      <p:pic>
        <p:nvPicPr>
          <p:cNvPr id="11" name="Picture 10">
            <a:extLst>
              <a:ext uri="{FF2B5EF4-FFF2-40B4-BE49-F238E27FC236}">
                <a16:creationId xmlns:a16="http://schemas.microsoft.com/office/drawing/2014/main" id="{358FB412-B080-5C60-58F1-60B268D0A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920" y="4965192"/>
            <a:ext cx="6492240" cy="1609344"/>
          </a:xfrm>
          <a:prstGeom prst="rect">
            <a:avLst/>
          </a:prstGeom>
        </p:spPr>
      </p:pic>
      <p:sp>
        <p:nvSpPr>
          <p:cNvPr id="3" name="Rectangle 2">
            <a:extLst>
              <a:ext uri="{FF2B5EF4-FFF2-40B4-BE49-F238E27FC236}">
                <a16:creationId xmlns:a16="http://schemas.microsoft.com/office/drawing/2014/main" id="{70C9261C-DF24-199F-2A18-F737D9434E09}"/>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800" b="1" dirty="0">
                <a:solidFill>
                  <a:srgbClr val="1F5CA8"/>
                </a:solidFill>
              </a:rPr>
              <a:t>Joint Optimization for Discrete Representation</a:t>
            </a:r>
            <a:endParaRPr lang="en-US" altLang="zh-CN" sz="36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4" name="直线连接符 3">
            <a:extLst>
              <a:ext uri="{FF2B5EF4-FFF2-40B4-BE49-F238E27FC236}">
                <a16:creationId xmlns:a16="http://schemas.microsoft.com/office/drawing/2014/main" id="{3C4C3873-9A04-AAC8-A994-C4409908A87F}"/>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9FF0E5A0-A863-A1B5-C694-88FD736DED7B}"/>
              </a:ext>
            </a:extLst>
          </p:cNvPr>
          <p:cNvPicPr>
            <a:picLocks noChangeAspect="1"/>
          </p:cNvPicPr>
          <p:nvPr/>
        </p:nvPicPr>
        <p:blipFill rotWithShape="1">
          <a:blip r:embed="rId5">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117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28632-19D7-4BAA-E87B-D41793EC3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ECFDC-EC1F-EBCA-82B7-3C855F36177A}"/>
              </a:ext>
            </a:extLst>
          </p:cNvPr>
          <p:cNvSpPr>
            <a:spLocks noGrp="1"/>
          </p:cNvSpPr>
          <p:nvPr>
            <p:ph type="title"/>
          </p:nvPr>
        </p:nvSpPr>
        <p:spPr>
          <a:xfrm>
            <a:off x="868680" y="987552"/>
            <a:ext cx="10789920" cy="594360"/>
          </a:xfrm>
        </p:spPr>
        <p:txBody>
          <a:bodyPr>
            <a:normAutofit/>
          </a:bodyPr>
          <a:lstStyle/>
          <a:p>
            <a:r>
              <a:rPr lang="en-US" altLang="zh-CN" sz="3200" b="1" dirty="0">
                <a:solidFill>
                  <a:srgbClr val="002060"/>
                </a:solidFill>
                <a:latin typeface="Arial" panose="02040502050405020303" pitchFamily="18" charset="0"/>
              </a:rPr>
              <a:t>Limitations of Traditional STE</a:t>
            </a:r>
            <a:endParaRPr lang="en-US" altLang="zh-CN" sz="3600" b="1"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6A1DE958-9102-D890-3706-89203A7C1F1E}"/>
              </a:ext>
            </a:extLst>
          </p:cNvPr>
          <p:cNvSpPr>
            <a:spLocks noGrp="1"/>
          </p:cNvSpPr>
          <p:nvPr>
            <p:ph type="sldNum" sz="quarter" idx="12"/>
          </p:nvPr>
        </p:nvSpPr>
        <p:spPr>
          <a:xfrm>
            <a:off x="11064240" y="6419088"/>
            <a:ext cx="594360" cy="228600"/>
          </a:xfrm>
        </p:spPr>
        <p:txBody>
          <a:bodyPr/>
          <a:lstStyle/>
          <a:p>
            <a:fld id="{7E64EF92-5595-EA4E-B1B9-3908B7218A24}" type="slidenum">
              <a:rPr lang="en-CN" smtClean="0"/>
              <a:t>25</a:t>
            </a:fld>
            <a:endParaRPr lang="en-CN" dirty="0"/>
          </a:p>
        </p:txBody>
      </p:sp>
      <p:sp>
        <p:nvSpPr>
          <p:cNvPr id="12" name="Content Placeholder 11">
            <a:extLst>
              <a:ext uri="{FF2B5EF4-FFF2-40B4-BE49-F238E27FC236}">
                <a16:creationId xmlns:a16="http://schemas.microsoft.com/office/drawing/2014/main" id="{60477D33-BD63-A22B-1B0C-3B2EDBB1144B}"/>
              </a:ext>
            </a:extLst>
          </p:cNvPr>
          <p:cNvSpPr>
            <a:spLocks noGrp="1"/>
          </p:cNvSpPr>
          <p:nvPr>
            <p:ph idx="1"/>
          </p:nvPr>
        </p:nvSpPr>
        <p:spPr>
          <a:xfrm>
            <a:off x="841248" y="1737360"/>
            <a:ext cx="10607040" cy="1234440"/>
          </a:xfrm>
        </p:spPr>
        <p:txBody>
          <a:bodyPr wrap="square">
            <a:normAutofit/>
          </a:bodyPr>
          <a:lstStyle/>
          <a:p>
            <a:pPr>
              <a:buNone/>
            </a:pPr>
            <a:r>
              <a:rPr sz="2300" b="1">
                <a:solidFill>
                  <a:srgbClr val="000000"/>
                </a:solidFill>
                <a:latin typeface="Arial"/>
              </a:rPr>
              <a:t>• Why not simply use the traditional Straight-Through Estimator (STE)?</a:t>
            </a:r>
          </a:p>
          <a:p>
            <a:pPr>
              <a:buNone/>
            </a:pPr>
            <a:r>
              <a:rPr sz="2050" b="0">
                <a:solidFill>
                  <a:srgbClr val="000000"/>
                </a:solidFill>
                <a:latin typeface="Arial"/>
              </a:rPr>
              <a:t>  • Vanilla STE is unstable: early saturation and code collapse.</a:t>
            </a:r>
          </a:p>
          <a:p>
            <a:pPr>
              <a:buNone/>
            </a:pPr>
            <a:r>
              <a:rPr sz="2050" b="0">
                <a:solidFill>
                  <a:srgbClr val="000000"/>
                </a:solidFill>
                <a:latin typeface="Arial"/>
              </a:rPr>
              <a:t>  • DIGER stabilizes training and preserves balanced code usage.</a:t>
            </a:r>
          </a:p>
        </p:txBody>
      </p:sp>
      <p:pic>
        <p:nvPicPr>
          <p:cNvPr id="4" name="Picture 3">
            <a:extLst>
              <a:ext uri="{FF2B5EF4-FFF2-40B4-BE49-F238E27FC236}">
                <a16:creationId xmlns:a16="http://schemas.microsoft.com/office/drawing/2014/main" id="{AFA7C43A-FB24-5CA7-93EE-F3959901A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680" y="3154680"/>
            <a:ext cx="5577840" cy="3547872"/>
          </a:xfrm>
          <a:prstGeom prst="rect">
            <a:avLst/>
          </a:prstGeom>
        </p:spPr>
      </p:pic>
      <p:sp>
        <p:nvSpPr>
          <p:cNvPr id="3" name="Rectangle 2">
            <a:extLst>
              <a:ext uri="{FF2B5EF4-FFF2-40B4-BE49-F238E27FC236}">
                <a16:creationId xmlns:a16="http://schemas.microsoft.com/office/drawing/2014/main" id="{C10DC3F1-B130-A156-03AD-8974B6142D4C}"/>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800" b="1" dirty="0">
                <a:solidFill>
                  <a:srgbClr val="1F5CA8"/>
                </a:solidFill>
              </a:rPr>
              <a:t>Joint Optimization for Discrete Representation</a:t>
            </a:r>
            <a:endParaRPr lang="en-US" altLang="zh-CN" sz="36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6" name="直线连接符 3">
            <a:extLst>
              <a:ext uri="{FF2B5EF4-FFF2-40B4-BE49-F238E27FC236}">
                <a16:creationId xmlns:a16="http://schemas.microsoft.com/office/drawing/2014/main" id="{0E070CF6-0565-7F73-9480-719F004076FC}"/>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B2EEEC-7A57-E341-612C-446544A601E8}"/>
              </a:ext>
            </a:extLst>
          </p:cNvPr>
          <p:cNvPicPr>
            <a:picLocks noChangeAspect="1"/>
          </p:cNvPicPr>
          <p:nvPr/>
        </p:nvPicPr>
        <p:blipFill rotWithShape="1">
          <a:blip r:embed="rId4">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442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51ABD-2FD0-D305-63B2-91B90663E0E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53AAC8-A11F-E42E-6163-BD0F419B5693}"/>
              </a:ext>
            </a:extLst>
          </p:cNvPr>
          <p:cNvSpPr>
            <a:spLocks noGrp="1"/>
          </p:cNvSpPr>
          <p:nvPr>
            <p:ph type="sldNum" sz="quarter" idx="12"/>
          </p:nvPr>
        </p:nvSpPr>
        <p:spPr>
          <a:xfrm>
            <a:off x="11064240" y="6419088"/>
            <a:ext cx="594360" cy="228600"/>
          </a:xfrm>
        </p:spPr>
        <p:txBody>
          <a:bodyPr/>
          <a:lstStyle/>
          <a:p>
            <a:fld id="{7E64EF92-5595-EA4E-B1B9-3908B7218A24}" type="slidenum">
              <a:rPr lang="en-CN" smtClean="0"/>
              <a:t>26</a:t>
            </a:fld>
            <a:endParaRPr lang="en-CN" dirty="0"/>
          </a:p>
        </p:txBody>
      </p:sp>
      <p:sp>
        <p:nvSpPr>
          <p:cNvPr id="12" name="Content Placeholder 11">
            <a:extLst>
              <a:ext uri="{FF2B5EF4-FFF2-40B4-BE49-F238E27FC236}">
                <a16:creationId xmlns:a16="http://schemas.microsoft.com/office/drawing/2014/main" id="{988616E7-E04A-BF19-5F14-4210902B2CF9}"/>
              </a:ext>
            </a:extLst>
          </p:cNvPr>
          <p:cNvSpPr>
            <a:spLocks noGrp="1"/>
          </p:cNvSpPr>
          <p:nvPr>
            <p:ph idx="1"/>
          </p:nvPr>
        </p:nvSpPr>
        <p:spPr>
          <a:xfrm>
            <a:off x="685800" y="1143000"/>
            <a:ext cx="10789920" cy="2103120"/>
          </a:xfrm>
        </p:spPr>
        <p:txBody>
          <a:bodyPr wrap="square"/>
          <a:lstStyle/>
          <a:p>
            <a:pPr>
              <a:buNone/>
            </a:pPr>
            <a:r>
              <a:rPr sz="2500" b="1" dirty="0">
                <a:solidFill>
                  <a:srgbClr val="000000"/>
                </a:solidFill>
                <a:latin typeface="Arial"/>
              </a:rPr>
              <a:t>• How is DIGER implemented?</a:t>
            </a:r>
            <a:endParaRPr lang="en-GB" dirty="0"/>
          </a:p>
          <a:p>
            <a:pPr>
              <a:buNone/>
            </a:pPr>
            <a:r>
              <a:rPr sz="2200" b="0" dirty="0">
                <a:solidFill>
                  <a:srgbClr val="000000"/>
                </a:solidFill>
                <a:latin typeface="Arial"/>
              </a:rPr>
              <a:t>  • DRIL introduces Gumbel-noise-based exploration in the codebook.</a:t>
            </a:r>
          </a:p>
          <a:p>
            <a:pPr>
              <a:buNone/>
            </a:pPr>
            <a:r>
              <a:rPr sz="2200" b="0" dirty="0">
                <a:solidFill>
                  <a:srgbClr val="000000"/>
                </a:solidFill>
                <a:latin typeface="Arial"/>
              </a:rPr>
              <a:t>  • Uncertainty decay shifts training from early exploration to later exploitation.</a:t>
            </a:r>
          </a:p>
          <a:p>
            <a:pPr>
              <a:buNone/>
            </a:pPr>
            <a:r>
              <a:rPr sz="2200" b="0" dirty="0">
                <a:solidFill>
                  <a:srgbClr val="000000"/>
                </a:solidFill>
                <a:latin typeface="Arial"/>
              </a:rPr>
              <a:t>  • DIGER uses soft code updates for smoother gradient flow.</a:t>
            </a:r>
          </a:p>
        </p:txBody>
      </p:sp>
      <p:pic>
        <p:nvPicPr>
          <p:cNvPr id="4" name="Picture 3">
            <a:extLst>
              <a:ext uri="{FF2B5EF4-FFF2-40B4-BE49-F238E27FC236}">
                <a16:creationId xmlns:a16="http://schemas.microsoft.com/office/drawing/2014/main" id="{F1CC94EA-3F5C-FFAC-3B34-06E12347E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60" y="3337560"/>
            <a:ext cx="6903720" cy="3017520"/>
          </a:xfrm>
          <a:prstGeom prst="rect">
            <a:avLst/>
          </a:prstGeom>
        </p:spPr>
      </p:pic>
      <p:sp>
        <p:nvSpPr>
          <p:cNvPr id="7" name="Rectangle 2">
            <a:extLst>
              <a:ext uri="{FF2B5EF4-FFF2-40B4-BE49-F238E27FC236}">
                <a16:creationId xmlns:a16="http://schemas.microsoft.com/office/drawing/2014/main" id="{F2D6B41F-5208-7579-6594-FFBF9F814729}"/>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800" b="1" dirty="0">
                <a:solidFill>
                  <a:srgbClr val="1F5CA8"/>
                </a:solidFill>
              </a:rPr>
              <a:t>Joint Optimization for Discrete Representation</a:t>
            </a:r>
            <a:endParaRPr lang="en-US" altLang="zh-CN" sz="36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8" name="直线连接符 3">
            <a:extLst>
              <a:ext uri="{FF2B5EF4-FFF2-40B4-BE49-F238E27FC236}">
                <a16:creationId xmlns:a16="http://schemas.microsoft.com/office/drawing/2014/main" id="{43F374BE-2B75-DFFF-DE22-D7A8B0BA98DE}"/>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18B6725-6B5D-15B0-22F1-EE777EF3B9C2}"/>
              </a:ext>
            </a:extLst>
          </p:cNvPr>
          <p:cNvPicPr>
            <a:picLocks noChangeAspect="1"/>
          </p:cNvPicPr>
          <p:nvPr/>
        </p:nvPicPr>
        <p:blipFill rotWithShape="1">
          <a:blip r:embed="rId4">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328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AEC4-03B1-E436-B6FB-ECACDB739BE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6E32B8-8C0E-C861-2985-228CD484A54A}"/>
              </a:ext>
            </a:extLst>
          </p:cNvPr>
          <p:cNvSpPr>
            <a:spLocks noGrp="1"/>
          </p:cNvSpPr>
          <p:nvPr>
            <p:ph type="sldNum" sz="quarter" idx="12"/>
          </p:nvPr>
        </p:nvSpPr>
        <p:spPr>
          <a:xfrm>
            <a:off x="11064240" y="6419088"/>
            <a:ext cx="594360" cy="228600"/>
          </a:xfrm>
        </p:spPr>
        <p:txBody>
          <a:bodyPr/>
          <a:lstStyle/>
          <a:p>
            <a:fld id="{7E64EF92-5595-EA4E-B1B9-3908B7218A24}" type="slidenum">
              <a:rPr lang="en-CN" smtClean="0"/>
              <a:t>27</a:t>
            </a:fld>
            <a:endParaRPr lang="en-CN" dirty="0"/>
          </a:p>
        </p:txBody>
      </p:sp>
      <p:sp>
        <p:nvSpPr>
          <p:cNvPr id="7" name="Rectangle 2">
            <a:extLst>
              <a:ext uri="{FF2B5EF4-FFF2-40B4-BE49-F238E27FC236}">
                <a16:creationId xmlns:a16="http://schemas.microsoft.com/office/drawing/2014/main" id="{E5774C8F-BFC9-B5FA-DE51-400CCB0DEF03}"/>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800" b="1" dirty="0">
                <a:solidFill>
                  <a:srgbClr val="1F5CA8"/>
                </a:solidFill>
              </a:rPr>
              <a:t>Joint Optimization for Discrete Representation</a:t>
            </a:r>
            <a:endParaRPr lang="en-US" altLang="zh-CN" sz="36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8" name="直线连接符 3">
            <a:extLst>
              <a:ext uri="{FF2B5EF4-FFF2-40B4-BE49-F238E27FC236}">
                <a16:creationId xmlns:a16="http://schemas.microsoft.com/office/drawing/2014/main" id="{B7820D6D-B3CD-6D83-B77B-9D8A210B25AF}"/>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A3C6034-544C-9F48-EA64-868841815F0C}"/>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B8E35ED-B8CB-64F9-C212-82EA2A653C3E}"/>
              </a:ext>
            </a:extLst>
          </p:cNvPr>
          <p:cNvPicPr>
            <a:picLocks noChangeAspect="1"/>
          </p:cNvPicPr>
          <p:nvPr/>
        </p:nvPicPr>
        <p:blipFill>
          <a:blip r:embed="rId4"/>
          <a:stretch>
            <a:fillRect/>
          </a:stretch>
        </p:blipFill>
        <p:spPr>
          <a:xfrm>
            <a:off x="2327189" y="943336"/>
            <a:ext cx="6730314" cy="5704352"/>
          </a:xfrm>
          <a:prstGeom prst="rect">
            <a:avLst/>
          </a:prstGeom>
        </p:spPr>
      </p:pic>
    </p:spTree>
    <p:extLst>
      <p:ext uri="{BB962C8B-B14F-4D97-AF65-F5344CB8AC3E}">
        <p14:creationId xmlns:p14="http://schemas.microsoft.com/office/powerpoint/2010/main" val="417712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91A8-FE24-9380-4BD6-90F94565C8F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37227F-C075-0A61-CA7C-231D62A56C8C}"/>
              </a:ext>
            </a:extLst>
          </p:cNvPr>
          <p:cNvSpPr>
            <a:spLocks noGrp="1"/>
          </p:cNvSpPr>
          <p:nvPr>
            <p:ph type="sldNum" sz="quarter" idx="12"/>
          </p:nvPr>
        </p:nvSpPr>
        <p:spPr>
          <a:xfrm>
            <a:off x="11064240" y="6419088"/>
            <a:ext cx="594360" cy="228600"/>
          </a:xfrm>
        </p:spPr>
        <p:txBody>
          <a:bodyPr/>
          <a:lstStyle/>
          <a:p>
            <a:fld id="{7E64EF92-5595-EA4E-B1B9-3908B7218A24}" type="slidenum">
              <a:rPr lang="en-CN" smtClean="0"/>
              <a:t>28</a:t>
            </a:fld>
            <a:endParaRPr lang="en-CN" dirty="0"/>
          </a:p>
        </p:txBody>
      </p:sp>
      <p:sp>
        <p:nvSpPr>
          <p:cNvPr id="3" name="Rectangle 2">
            <a:extLst>
              <a:ext uri="{FF2B5EF4-FFF2-40B4-BE49-F238E27FC236}">
                <a16:creationId xmlns:a16="http://schemas.microsoft.com/office/drawing/2014/main" id="{F9B30085-809E-68D2-562A-347218EC8668}"/>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800" b="1" dirty="0">
                <a:solidFill>
                  <a:srgbClr val="1F5CA8"/>
                </a:solidFill>
              </a:rPr>
              <a:t>Joint Optimization for Discrete Representation</a:t>
            </a:r>
            <a:endParaRPr lang="en-US" altLang="zh-CN" sz="36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4" name="直线连接符 3">
            <a:extLst>
              <a:ext uri="{FF2B5EF4-FFF2-40B4-BE49-F238E27FC236}">
                <a16:creationId xmlns:a16="http://schemas.microsoft.com/office/drawing/2014/main" id="{F96706F0-C157-8A62-546D-21253896A770}"/>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3913B59-D26F-5BB8-D8A9-3DCF7F70F507}"/>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7254525-A40B-14FC-0FD5-68442CEA4223}"/>
              </a:ext>
            </a:extLst>
          </p:cNvPr>
          <p:cNvPicPr>
            <a:picLocks noChangeAspect="1"/>
          </p:cNvPicPr>
          <p:nvPr/>
        </p:nvPicPr>
        <p:blipFill>
          <a:blip r:embed="rId4"/>
          <a:stretch>
            <a:fillRect/>
          </a:stretch>
        </p:blipFill>
        <p:spPr>
          <a:xfrm>
            <a:off x="1183165" y="1051560"/>
            <a:ext cx="9035255" cy="1923521"/>
          </a:xfrm>
          <a:prstGeom prst="rect">
            <a:avLst/>
          </a:prstGeom>
        </p:spPr>
      </p:pic>
      <p:pic>
        <p:nvPicPr>
          <p:cNvPr id="13" name="Picture 12">
            <a:extLst>
              <a:ext uri="{FF2B5EF4-FFF2-40B4-BE49-F238E27FC236}">
                <a16:creationId xmlns:a16="http://schemas.microsoft.com/office/drawing/2014/main" id="{7D326046-A899-9FA5-21BF-AED4C1C247A8}"/>
              </a:ext>
            </a:extLst>
          </p:cNvPr>
          <p:cNvPicPr>
            <a:picLocks noChangeAspect="1"/>
          </p:cNvPicPr>
          <p:nvPr/>
        </p:nvPicPr>
        <p:blipFill>
          <a:blip r:embed="rId5"/>
          <a:stretch>
            <a:fillRect/>
          </a:stretch>
        </p:blipFill>
        <p:spPr>
          <a:xfrm>
            <a:off x="1274082" y="2975081"/>
            <a:ext cx="4796587" cy="3260921"/>
          </a:xfrm>
          <a:prstGeom prst="rect">
            <a:avLst/>
          </a:prstGeom>
        </p:spPr>
      </p:pic>
      <p:pic>
        <p:nvPicPr>
          <p:cNvPr id="14" name="Picture 13">
            <a:extLst>
              <a:ext uri="{FF2B5EF4-FFF2-40B4-BE49-F238E27FC236}">
                <a16:creationId xmlns:a16="http://schemas.microsoft.com/office/drawing/2014/main" id="{4FE688D4-EF99-EF38-6DAE-67B0F4343895}"/>
              </a:ext>
            </a:extLst>
          </p:cNvPr>
          <p:cNvPicPr>
            <a:picLocks noChangeAspect="1"/>
          </p:cNvPicPr>
          <p:nvPr/>
        </p:nvPicPr>
        <p:blipFill>
          <a:blip r:embed="rId6"/>
          <a:stretch>
            <a:fillRect/>
          </a:stretch>
        </p:blipFill>
        <p:spPr>
          <a:xfrm>
            <a:off x="6216644" y="2975081"/>
            <a:ext cx="4092693" cy="1774851"/>
          </a:xfrm>
          <a:prstGeom prst="rect">
            <a:avLst/>
          </a:prstGeom>
        </p:spPr>
      </p:pic>
    </p:spTree>
    <p:extLst>
      <p:ext uri="{BB962C8B-B14F-4D97-AF65-F5344CB8AC3E}">
        <p14:creationId xmlns:p14="http://schemas.microsoft.com/office/powerpoint/2010/main" val="17372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25DCC-571A-ED76-5EC8-A31F8E3E4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B7D68-2FC1-0016-D6AB-284AA0B770BD}"/>
              </a:ext>
            </a:extLst>
          </p:cNvPr>
          <p:cNvSpPr>
            <a:spLocks noGrp="1"/>
          </p:cNvSpPr>
          <p:nvPr>
            <p:ph type="title"/>
          </p:nvPr>
        </p:nvSpPr>
        <p:spPr>
          <a:xfrm>
            <a:off x="868680" y="941832"/>
            <a:ext cx="10789920" cy="685800"/>
          </a:xfrm>
        </p:spPr>
        <p:txBody>
          <a:bodyPr>
            <a:normAutofit/>
          </a:bodyPr>
          <a:lstStyle/>
          <a:p>
            <a:r>
              <a:rPr lang="en-US" altLang="zh-CN" sz="3200" b="1" dirty="0">
                <a:solidFill>
                  <a:srgbClr val="002060"/>
                </a:solidFill>
                <a:latin typeface="Arial" panose="02040502050405020303" pitchFamily="18" charset="0"/>
              </a:rPr>
              <a:t>Main Results and Key </a:t>
            </a:r>
            <a:r>
              <a:rPr lang="en-US" altLang="zh-CN" sz="3200" b="1" dirty="0" err="1">
                <a:solidFill>
                  <a:srgbClr val="002060"/>
                </a:solidFill>
                <a:latin typeface="Arial" panose="02040502050405020303" pitchFamily="18" charset="0"/>
              </a:rPr>
              <a:t>takeaways</a:t>
            </a:r>
            <a:endParaRPr lang="en-US" altLang="zh-CN" sz="3600" b="1"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D22D94FF-12B3-6D32-6B2D-400B495D0192}"/>
              </a:ext>
            </a:extLst>
          </p:cNvPr>
          <p:cNvSpPr>
            <a:spLocks noGrp="1"/>
          </p:cNvSpPr>
          <p:nvPr>
            <p:ph type="sldNum" sz="quarter" idx="12"/>
          </p:nvPr>
        </p:nvSpPr>
        <p:spPr>
          <a:xfrm>
            <a:off x="11064240" y="6419088"/>
            <a:ext cx="594360" cy="228600"/>
          </a:xfrm>
        </p:spPr>
        <p:txBody>
          <a:bodyPr/>
          <a:lstStyle/>
          <a:p>
            <a:fld id="{7E64EF92-5595-EA4E-B1B9-3908B7218A24}" type="slidenum">
              <a:rPr lang="en-CN" smtClean="0"/>
              <a:t>29</a:t>
            </a:fld>
            <a:endParaRPr lang="en-CN" dirty="0"/>
          </a:p>
        </p:txBody>
      </p:sp>
      <p:sp>
        <p:nvSpPr>
          <p:cNvPr id="12" name="Content Placeholder 11">
            <a:extLst>
              <a:ext uri="{FF2B5EF4-FFF2-40B4-BE49-F238E27FC236}">
                <a16:creationId xmlns:a16="http://schemas.microsoft.com/office/drawing/2014/main" id="{09E0222D-9E8B-EE37-C9A7-C8388FE97F60}"/>
              </a:ext>
            </a:extLst>
          </p:cNvPr>
          <p:cNvSpPr>
            <a:spLocks noGrp="1"/>
          </p:cNvSpPr>
          <p:nvPr>
            <p:ph idx="1"/>
          </p:nvPr>
        </p:nvSpPr>
        <p:spPr>
          <a:xfrm>
            <a:off x="868680" y="1755648"/>
            <a:ext cx="10698480" cy="4617720"/>
          </a:xfrm>
        </p:spPr>
        <p:txBody>
          <a:bodyPr wrap="square">
            <a:normAutofit/>
          </a:bodyPr>
          <a:lstStyle/>
          <a:p>
            <a:pPr>
              <a:buNone/>
            </a:pPr>
            <a:r>
              <a:rPr sz="2300" b="1">
                <a:solidFill>
                  <a:srgbClr val="000000"/>
                </a:solidFill>
                <a:latin typeface="Arial"/>
              </a:rPr>
              <a:t>• What do the experiments tell us about DIGER?</a:t>
            </a:r>
          </a:p>
          <a:p>
            <a:pPr>
              <a:buNone/>
            </a:pPr>
            <a:r>
              <a:rPr sz="1950" b="0">
                <a:solidFill>
                  <a:srgbClr val="000000"/>
                </a:solidFill>
                <a:latin typeface="Arial"/>
              </a:rPr>
              <a:t>  • DIGER outperforms traditional two-stage frameworks.</a:t>
            </a:r>
          </a:p>
          <a:p>
            <a:pPr>
              <a:buNone/>
            </a:pPr>
            <a:r>
              <a:rPr sz="1950" b="0">
                <a:solidFill>
                  <a:srgbClr val="000000"/>
                </a:solidFill>
                <a:latin typeface="Arial"/>
              </a:rPr>
              <a:t>  • It improves recommendation accuracy while maintaining healthier code utilization.</a:t>
            </a:r>
          </a:p>
          <a:p>
            <a:pPr>
              <a:buNone/>
            </a:pPr>
            <a:endParaRPr sz="1950" b="0">
              <a:solidFill>
                <a:srgbClr val="000000"/>
              </a:solidFill>
              <a:latin typeface="Arial"/>
            </a:endParaRPr>
          </a:p>
          <a:p>
            <a:pPr>
              <a:buNone/>
            </a:pPr>
            <a:r>
              <a:rPr sz="2300" b="1">
                <a:solidFill>
                  <a:srgbClr val="000000"/>
                </a:solidFill>
                <a:latin typeface="Arial"/>
              </a:rPr>
              <a:t>• What are the key takeaways from this paper?</a:t>
            </a:r>
          </a:p>
          <a:p>
            <a:pPr>
              <a:buNone/>
            </a:pPr>
            <a:r>
              <a:rPr sz="1950" b="0">
                <a:solidFill>
                  <a:srgbClr val="000000"/>
                </a:solidFill>
                <a:latin typeface="Arial"/>
              </a:rPr>
              <a:t>  • Stable differentiable semantic ID learning is more effective than frozen or vanilla STE-based designs.</a:t>
            </a:r>
          </a:p>
          <a:p>
            <a:pPr>
              <a:buNone/>
            </a:pPr>
            <a:r>
              <a:rPr sz="1950" b="0">
                <a:solidFill>
                  <a:srgbClr val="000000"/>
                </a:solidFill>
                <a:latin typeface="Arial"/>
              </a:rPr>
              <a:t>  • Gumbel-noise exploration is critical for avoiding semantic ID collapse.</a:t>
            </a:r>
          </a:p>
          <a:p>
            <a:pPr>
              <a:buNone/>
            </a:pPr>
            <a:r>
              <a:rPr sz="1950" b="0">
                <a:solidFill>
                  <a:srgbClr val="000000"/>
                </a:solidFill>
                <a:latin typeface="Arial"/>
              </a:rPr>
              <a:t>  • Joint optimization of tokenization and recommendation is a promising direction for generative recommendation.</a:t>
            </a:r>
          </a:p>
        </p:txBody>
      </p:sp>
      <p:sp>
        <p:nvSpPr>
          <p:cNvPr id="3" name="Rectangle 2">
            <a:extLst>
              <a:ext uri="{FF2B5EF4-FFF2-40B4-BE49-F238E27FC236}">
                <a16:creationId xmlns:a16="http://schemas.microsoft.com/office/drawing/2014/main" id="{668E1044-9F83-9B65-319B-E9B395345C8D}"/>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r>
              <a:rPr lang="en-US" sz="2400" b="1" dirty="0">
                <a:solidFill>
                  <a:srgbClr val="1F5CA8"/>
                </a:solidFill>
              </a:rPr>
              <a:t>Joint Optimization for Discrete Representation</a:t>
            </a:r>
            <a:endParaRPr lang="en-US" altLang="zh-CN" sz="28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4" name="直线连接符 3">
            <a:extLst>
              <a:ext uri="{FF2B5EF4-FFF2-40B4-BE49-F238E27FC236}">
                <a16:creationId xmlns:a16="http://schemas.microsoft.com/office/drawing/2014/main" id="{77A835B3-03CF-E984-AE64-66526A573159}"/>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BB6338-E328-A938-8763-886BFD7B5ACC}"/>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08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573EA-6A2D-9BAA-590D-CB32A5972C4C}"/>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A8E94E11-A58B-BF07-BD6C-26A65DB42DCC}"/>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Presented Papers</a:t>
            </a:r>
          </a:p>
        </p:txBody>
      </p:sp>
      <p:pic>
        <p:nvPicPr>
          <p:cNvPr id="17" name="Picture 6">
            <a:extLst>
              <a:ext uri="{FF2B5EF4-FFF2-40B4-BE49-F238E27FC236}">
                <a16:creationId xmlns:a16="http://schemas.microsoft.com/office/drawing/2014/main" id="{E14DB9EA-1FE7-BD34-6BD4-E23EC4D296E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EA9BEDDB-1808-F288-89AA-83C10CDA5A78}"/>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6946FDF-0138-84E3-E5C1-26600AA0519D}"/>
              </a:ext>
            </a:extLst>
          </p:cNvPr>
          <p:cNvSpPr txBox="1"/>
          <p:nvPr/>
        </p:nvSpPr>
        <p:spPr>
          <a:xfrm>
            <a:off x="685800" y="1143000"/>
            <a:ext cx="10881360" cy="2868478"/>
          </a:xfrm>
          <a:prstGeom prst="rect">
            <a:avLst/>
          </a:prstGeom>
          <a:noFill/>
        </p:spPr>
        <p:txBody>
          <a:bodyPr wrap="square" lIns="27432" tIns="18288" rIns="27432" bIns="18288" rtlCol="0" anchor="t">
            <a:spAutoFit/>
          </a:bodyPr>
          <a:lstStyle/>
          <a:p>
            <a:pPr>
              <a:buNone/>
            </a:pPr>
            <a:r>
              <a:rPr sz="2000" b="1" dirty="0">
                <a:solidFill>
                  <a:srgbClr val="000000"/>
                </a:solidFill>
                <a:latin typeface="Arial"/>
              </a:rPr>
              <a:t>Continuous representations </a:t>
            </a:r>
            <a:endParaRPr lang="en-US" sz="2000" b="1" dirty="0">
              <a:solidFill>
                <a:srgbClr val="000000"/>
              </a:solidFill>
            </a:endParaRPr>
          </a:p>
          <a:p>
            <a:pPr>
              <a:buNone/>
            </a:pPr>
            <a:r>
              <a:rPr b="0" dirty="0">
                <a:solidFill>
                  <a:srgbClr val="000000"/>
                </a:solidFill>
                <a:latin typeface="Arial"/>
              </a:rPr>
              <a:t>1. IISAN: Efficiently adapting multimodal representation for sequential recommendation with decoupled PEFT. SIGIR 2024.</a:t>
            </a:r>
          </a:p>
          <a:p>
            <a:pPr>
              <a:buNone/>
            </a:pPr>
            <a:r>
              <a:rPr b="0" dirty="0">
                <a:solidFill>
                  <a:srgbClr val="000000"/>
                </a:solidFill>
                <a:latin typeface="Arial"/>
              </a:rPr>
              <a:t>2. IISAN-Versa: Efficient and effective adaptation of multimodal foundation models in sequential recommendation. TKDE 2025.</a:t>
            </a:r>
          </a:p>
          <a:p>
            <a:pPr>
              <a:buNone/>
            </a:pPr>
            <a:r>
              <a:rPr b="0" dirty="0">
                <a:solidFill>
                  <a:srgbClr val="000000"/>
                </a:solidFill>
                <a:latin typeface="Arial"/>
              </a:rPr>
              <a:t>3. CROSSAN: Efficient adaptation of multiple multimodal foundation models for sequential recommendation. </a:t>
            </a:r>
            <a:r>
              <a:rPr b="0" dirty="0" err="1">
                <a:solidFill>
                  <a:srgbClr val="000000"/>
                </a:solidFill>
                <a:latin typeface="Arial"/>
              </a:rPr>
              <a:t>arXiv</a:t>
            </a:r>
            <a:r>
              <a:rPr b="0" dirty="0">
                <a:solidFill>
                  <a:srgbClr val="000000"/>
                </a:solidFill>
                <a:latin typeface="Arial"/>
              </a:rPr>
              <a:t> 2025.</a:t>
            </a:r>
          </a:p>
          <a:p>
            <a:pPr>
              <a:buNone/>
            </a:pPr>
            <a:endParaRPr b="0" dirty="0">
              <a:solidFill>
                <a:srgbClr val="000000"/>
              </a:solidFill>
              <a:latin typeface="Arial"/>
            </a:endParaRPr>
          </a:p>
          <a:p>
            <a:pPr>
              <a:buNone/>
            </a:pPr>
            <a:r>
              <a:rPr sz="2000" b="1" dirty="0">
                <a:solidFill>
                  <a:srgbClr val="000000"/>
                </a:solidFill>
                <a:latin typeface="Arial"/>
              </a:rPr>
              <a:t>Discrete representations </a:t>
            </a:r>
            <a:endParaRPr lang="en-US" sz="2000" b="1" dirty="0">
              <a:solidFill>
                <a:srgbClr val="000000"/>
              </a:solidFill>
            </a:endParaRPr>
          </a:p>
          <a:p>
            <a:pPr>
              <a:buNone/>
            </a:pPr>
            <a:r>
              <a:rPr lang="en-CN" dirty="0">
                <a:solidFill>
                  <a:srgbClr val="000000"/>
                </a:solidFill>
              </a:rPr>
              <a:t>4</a:t>
            </a:r>
            <a:r>
              <a:rPr b="0" dirty="0">
                <a:solidFill>
                  <a:srgbClr val="000000"/>
                </a:solidFill>
                <a:latin typeface="Arial"/>
              </a:rPr>
              <a:t>. DIGER: Differentiable Semantic ID for Generative Recommendation. SIGIR 2026.</a:t>
            </a:r>
          </a:p>
        </p:txBody>
      </p:sp>
    </p:spTree>
    <p:extLst>
      <p:ext uri="{BB962C8B-B14F-4D97-AF65-F5344CB8AC3E}">
        <p14:creationId xmlns:p14="http://schemas.microsoft.com/office/powerpoint/2010/main" val="1605327500"/>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29B8B-F91C-8584-EB24-1F57556C8B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B10CDE2-E0DC-4915-78FB-968BB4014A83}"/>
              </a:ext>
            </a:extLst>
          </p:cNvPr>
          <p:cNvSpPr txBox="1">
            <a:spLocks noChangeArrowheads="1"/>
          </p:cNvSpPr>
          <p:nvPr/>
        </p:nvSpPr>
        <p:spPr>
          <a:xfrm>
            <a:off x="320040" y="146304"/>
            <a:ext cx="8092440" cy="475488"/>
          </a:xfrm>
          <a:prstGeom prst="rect">
            <a:avLst/>
          </a:prstGeom>
        </p:spPr>
        <p:txBody>
          <a:bodyPr vert="horz" wrap="none"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Conclusions and Key Takeaways</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DAEBDC19-639D-151F-F1F4-BFD81A928BDA}"/>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B47E236C-4B2D-17F5-75B7-49AD40E2FDF7}"/>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33B477B8-A5B9-4D19-021B-ACE152869744}"/>
              </a:ext>
            </a:extLst>
          </p:cNvPr>
          <p:cNvSpPr>
            <a:spLocks noGrp="1"/>
          </p:cNvSpPr>
          <p:nvPr>
            <p:ph type="sldNum" sz="quarter" idx="12"/>
          </p:nvPr>
        </p:nvSpPr>
        <p:spPr>
          <a:xfrm>
            <a:off x="11064240" y="6419088"/>
            <a:ext cx="594360" cy="228600"/>
          </a:xfrm>
        </p:spPr>
        <p:txBody>
          <a:bodyPr lIns="27432" tIns="18288" rIns="27432" bIns="18288"/>
          <a:lstStyle/>
          <a:p>
            <a:pPr algn="r"/>
            <a:fld id="{55117CE6-D950-4FF5-BDC0-D01CC9B5BDFC}" type="slidenum">
              <a:rPr lang="en-GB" smtClean="0">
                <a:latin typeface="Arial"/>
                <a:ea typeface="Microsoft YaHei"/>
                <a:cs typeface="Arial"/>
              </a:rPr>
              <a:t>30</a:t>
            </a:fld>
            <a:endParaRPr lang="en-GB">
              <a:latin typeface="Arial"/>
              <a:ea typeface="Microsoft YaHei"/>
              <a:cs typeface="Arial"/>
            </a:endParaRPr>
          </a:p>
        </p:txBody>
      </p:sp>
      <p:sp>
        <p:nvSpPr>
          <p:cNvPr id="3" name="TextBox 2">
            <a:extLst>
              <a:ext uri="{FF2B5EF4-FFF2-40B4-BE49-F238E27FC236}">
                <a16:creationId xmlns:a16="http://schemas.microsoft.com/office/drawing/2014/main" id="{10345AB6-CB7F-233F-9181-434B7A64E42E}"/>
              </a:ext>
            </a:extLst>
          </p:cNvPr>
          <p:cNvSpPr txBox="1"/>
          <p:nvPr/>
        </p:nvSpPr>
        <p:spPr>
          <a:xfrm>
            <a:off x="1097280" y="1600200"/>
            <a:ext cx="10241280" cy="3886200"/>
          </a:xfrm>
          <a:prstGeom prst="rect">
            <a:avLst/>
          </a:prstGeom>
          <a:noFill/>
        </p:spPr>
        <p:txBody>
          <a:bodyPr wrap="square" lIns="27432" tIns="18288" rIns="27432" bIns="18288" rtlCol="0">
            <a:spAutoFit/>
          </a:bodyPr>
          <a:lstStyle/>
          <a:p>
            <a:pPr>
              <a:buNone/>
            </a:pPr>
            <a:r>
              <a:rPr sz="2200" b="0">
                <a:solidFill>
                  <a:srgbClr val="000000"/>
                </a:solidFill>
                <a:latin typeface="Arial"/>
              </a:rPr>
              <a:t>1. Joint optimization provides a unified lens for multimodal recommendation.</a:t>
            </a:r>
          </a:p>
          <a:p>
            <a:pPr>
              <a:buNone/>
            </a:pPr>
            <a:r>
              <a:rPr sz="2200" b="0">
                <a:solidFill>
                  <a:srgbClr val="000000"/>
                </a:solidFill>
                <a:latin typeface="Arial"/>
              </a:rPr>
              <a:t>2. For continuous representations, the core bottleneck is efficiency: memory, training time, and encoder asymmetry.</a:t>
            </a:r>
          </a:p>
          <a:p>
            <a:pPr>
              <a:buNone/>
            </a:pPr>
            <a:r>
              <a:rPr sz="2200" b="0">
                <a:solidFill>
                  <a:srgbClr val="000000"/>
                </a:solidFill>
                <a:latin typeface="Arial"/>
              </a:rPr>
              <a:t>3. IISAN, IISAN-Versa, and CROSSAN make continuous representation learning more practical across depth and modality breadth.</a:t>
            </a:r>
          </a:p>
          <a:p>
            <a:pPr>
              <a:buNone/>
            </a:pPr>
            <a:r>
              <a:rPr sz="2200" b="0">
                <a:solidFill>
                  <a:srgbClr val="000000"/>
                </a:solidFill>
                <a:latin typeface="Arial"/>
              </a:rPr>
              <a:t>4. For discrete representations, DIGER enables stable joint optimization of semantic IDs and generative recommendation.</a:t>
            </a:r>
          </a:p>
        </p:txBody>
      </p:sp>
    </p:spTree>
    <p:extLst>
      <p:ext uri="{BB962C8B-B14F-4D97-AF65-F5344CB8AC3E}">
        <p14:creationId xmlns:p14="http://schemas.microsoft.com/office/powerpoint/2010/main" val="2948300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3ED4A9-B3DD-7A44-AC42-E8FA99098FB0}"/>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zh-CN" sz="2700" b="1" kern="1200">
                <a:solidFill>
                  <a:srgbClr val="FFFFFF"/>
                </a:solidFill>
                <a:latin typeface="+mj-lt"/>
                <a:ea typeface="+mj-ea"/>
                <a:cs typeface="+mj-cs"/>
              </a:rPr>
              <a:t>Thanks for your attention!</a:t>
            </a:r>
          </a:p>
          <a:p>
            <a:pPr>
              <a:lnSpc>
                <a:spcPct val="90000"/>
              </a:lnSpc>
              <a:spcBef>
                <a:spcPct val="0"/>
              </a:spcBef>
              <a:spcAft>
                <a:spcPts val="600"/>
              </a:spcAft>
            </a:pPr>
            <a:endParaRPr lang="en-US" altLang="zh-CN" sz="2700" b="1" kern="1200">
              <a:solidFill>
                <a:srgbClr val="FFFFFF"/>
              </a:solidFill>
              <a:latin typeface="+mj-lt"/>
              <a:ea typeface="+mj-ea"/>
              <a:cs typeface="+mj-cs"/>
            </a:endParaRPr>
          </a:p>
          <a:p>
            <a:pPr>
              <a:lnSpc>
                <a:spcPct val="90000"/>
              </a:lnSpc>
              <a:spcBef>
                <a:spcPct val="0"/>
              </a:spcBef>
              <a:spcAft>
                <a:spcPts val="600"/>
              </a:spcAft>
            </a:pPr>
            <a:r>
              <a:rPr lang="en-US" altLang="zh-CN" sz="2700" b="1" kern="1200">
                <a:solidFill>
                  <a:srgbClr val="FFFFFF"/>
                </a:solidFill>
                <a:latin typeface="+mj-lt"/>
                <a:ea typeface="+mj-ea"/>
                <a:cs typeface="+mj-cs"/>
              </a:rPr>
              <a:t>Q&amp;A</a:t>
            </a:r>
          </a:p>
          <a:p>
            <a:pPr>
              <a:lnSpc>
                <a:spcPct val="90000"/>
              </a:lnSpc>
              <a:spcBef>
                <a:spcPct val="0"/>
              </a:spcBef>
              <a:spcAft>
                <a:spcPts val="600"/>
              </a:spcAft>
            </a:pPr>
            <a:r>
              <a:rPr lang="en-US" altLang="zh-CN" sz="2700" b="1" kern="1200">
                <a:solidFill>
                  <a:srgbClr val="FFFFFF"/>
                </a:solidFill>
                <a:latin typeface="+mj-lt"/>
                <a:ea typeface="+mj-ea"/>
                <a:cs typeface="+mj-cs"/>
              </a:rPr>
              <a:t>          </a:t>
            </a:r>
          </a:p>
        </p:txBody>
      </p:sp>
      <p:pic>
        <p:nvPicPr>
          <p:cNvPr id="7" name="Picture 6">
            <a:extLst>
              <a:ext uri="{FF2B5EF4-FFF2-40B4-BE49-F238E27FC236}">
                <a16:creationId xmlns:a16="http://schemas.microsoft.com/office/drawing/2014/main" id="{8FD92792-4548-720A-A9DD-A420CD71D8D2}"/>
              </a:ext>
            </a:extLst>
          </p:cNvPr>
          <p:cNvPicPr>
            <a:picLocks noChangeAspect="1"/>
          </p:cNvPicPr>
          <p:nvPr/>
        </p:nvPicPr>
        <p:blipFill>
          <a:blip r:embed="rId3"/>
          <a:stretch>
            <a:fillRect/>
          </a:stretch>
        </p:blipFill>
        <p:spPr>
          <a:xfrm>
            <a:off x="4207933" y="1133383"/>
            <a:ext cx="7347537" cy="4592210"/>
          </a:xfrm>
          <a:prstGeom prst="rect">
            <a:avLst/>
          </a:prstGeom>
        </p:spPr>
      </p:pic>
    </p:spTree>
    <p:extLst>
      <p:ext uri="{BB962C8B-B14F-4D97-AF65-F5344CB8AC3E}">
        <p14:creationId xmlns:p14="http://schemas.microsoft.com/office/powerpoint/2010/main" val="653408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0D218-E04B-FE91-0075-676681C17D28}"/>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B6E7E06B-E26E-236A-3C66-9BDD947F2589}"/>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Contents</a:t>
            </a:r>
          </a:p>
        </p:txBody>
      </p:sp>
      <p:pic>
        <p:nvPicPr>
          <p:cNvPr id="17" name="Picture 6">
            <a:extLst>
              <a:ext uri="{FF2B5EF4-FFF2-40B4-BE49-F238E27FC236}">
                <a16:creationId xmlns:a16="http://schemas.microsoft.com/office/drawing/2014/main" id="{DB404BEB-03B5-20C8-53D4-8A9EB624D282}"/>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9508FB9A-3C96-F583-B8F2-037C26982480}"/>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05DCDB-FCEE-5B90-02E2-B20D45481760}"/>
              </a:ext>
            </a:extLst>
          </p:cNvPr>
          <p:cNvSpPr txBox="1"/>
          <p:nvPr/>
        </p:nvSpPr>
        <p:spPr>
          <a:xfrm>
            <a:off x="1965960" y="1307592"/>
            <a:ext cx="8750088" cy="1883593"/>
          </a:xfrm>
          <a:prstGeom prst="rect">
            <a:avLst/>
          </a:prstGeom>
          <a:noFill/>
        </p:spPr>
        <p:txBody>
          <a:bodyPr wrap="none" lIns="27432" tIns="18288" rIns="27432" bIns="18288" rtlCol="0" anchor="t">
            <a:spAutoFit/>
          </a:bodyPr>
          <a:lstStyle/>
          <a:p>
            <a:pPr marL="342900" indent="-342900" algn="l">
              <a:buAutoNum type="arabicPeriod"/>
            </a:pPr>
            <a:r>
              <a:rPr lang="en-GB" sz="3000" b="1" dirty="0">
                <a:solidFill>
                  <a:srgbClr val="1F5CA8"/>
                </a:solidFill>
                <a:latin typeface="Arial"/>
                <a:ea typeface="Microsoft YaHei"/>
                <a:cs typeface="Arial"/>
              </a:rPr>
              <a:t> </a:t>
            </a:r>
            <a:r>
              <a:rPr lang="en-CN" sz="3000" b="1" dirty="0">
                <a:solidFill>
                  <a:srgbClr val="1F5CA8"/>
                </a:solidFill>
                <a:latin typeface="Arial"/>
                <a:ea typeface="Microsoft YaHei"/>
                <a:cs typeface="Arial"/>
              </a:rPr>
              <a:t>Background</a:t>
            </a:r>
          </a:p>
          <a:p>
            <a:pPr marL="342900" indent="-342900" algn="l">
              <a:buFontTx/>
              <a:buAutoNum type="arabicPeriod"/>
            </a:pPr>
            <a:r>
              <a:rPr lang="zh-CN" altLang="en-US" sz="3000" dirty="0">
                <a:solidFill>
                  <a:srgbClr val="1F5CA8"/>
                </a:solidFill>
                <a:latin typeface="Arial"/>
                <a:ea typeface="Microsoft YaHei"/>
                <a:cs typeface="Arial"/>
              </a:rPr>
              <a:t> </a:t>
            </a:r>
            <a:r>
              <a:rPr lang="en-US" sz="3000" dirty="0">
                <a:solidFill>
                  <a:srgbClr val="1F5CA8"/>
                </a:solidFill>
                <a:latin typeface="Arial"/>
                <a:ea typeface="Microsoft YaHei"/>
                <a:cs typeface="Arial"/>
              </a:rPr>
              <a:t>Joint Optimization of Continuous Representation</a:t>
            </a:r>
          </a:p>
          <a:p>
            <a:pPr marL="342900" indent="-342900">
              <a:buAutoNum type="arabicPeriod"/>
            </a:pPr>
            <a:r>
              <a:rPr lang="en-CN" sz="3000" dirty="0">
                <a:solidFill>
                  <a:srgbClr val="1F5CA8"/>
                </a:solidFill>
                <a:latin typeface="Arial"/>
                <a:ea typeface="Microsoft YaHei"/>
                <a:cs typeface="Arial"/>
              </a:rPr>
              <a:t> </a:t>
            </a:r>
            <a:r>
              <a:rPr lang="en-US" sz="3000" dirty="0">
                <a:solidFill>
                  <a:srgbClr val="1F5CA8"/>
                </a:solidFill>
              </a:rPr>
              <a:t>Joint Optimization of Discrete Representation</a:t>
            </a:r>
          </a:p>
          <a:p>
            <a:pPr marL="342900" indent="-342900">
              <a:buAutoNum type="arabicPeriod"/>
            </a:pPr>
            <a:r>
              <a:rPr lang="en-US" altLang="zh-CN" sz="3000" dirty="0">
                <a:solidFill>
                  <a:srgbClr val="1F5CA8"/>
                </a:solidFill>
              </a:rPr>
              <a:t> </a:t>
            </a:r>
            <a:r>
              <a:rPr lang="en-CN" altLang="zh-CN" sz="3000" dirty="0">
                <a:solidFill>
                  <a:srgbClr val="1F5CA8"/>
                </a:solidFill>
              </a:rPr>
              <a:t>Conclusions and Key</a:t>
            </a:r>
            <a:r>
              <a:rPr lang="zh-CN" altLang="en-US" sz="3000" dirty="0">
                <a:solidFill>
                  <a:srgbClr val="1F5CA8"/>
                </a:solidFill>
              </a:rPr>
              <a:t> </a:t>
            </a:r>
            <a:r>
              <a:rPr lang="en-CN" altLang="zh-CN" sz="3000" dirty="0">
                <a:solidFill>
                  <a:srgbClr val="1F5CA8"/>
                </a:solidFill>
              </a:rPr>
              <a:t>Takeaways</a:t>
            </a:r>
            <a:endParaRPr lang="en-CN" sz="3200" dirty="0">
              <a:solidFill>
                <a:schemeClr val="accent1"/>
              </a:solidFill>
            </a:endParaRPr>
          </a:p>
        </p:txBody>
      </p:sp>
    </p:spTree>
    <p:extLst>
      <p:ext uri="{BB962C8B-B14F-4D97-AF65-F5344CB8AC3E}">
        <p14:creationId xmlns:p14="http://schemas.microsoft.com/office/powerpoint/2010/main" val="1992265835"/>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68E7-31E8-30E7-B0B1-A267758B234C}"/>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811B37DE-550B-0877-9513-486FF0BBD726}"/>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a:rPr>
              <a:t>Background</a:t>
            </a:r>
            <a:endPar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endParaRPr>
          </a:p>
        </p:txBody>
      </p:sp>
      <p:pic>
        <p:nvPicPr>
          <p:cNvPr id="17" name="Picture 6">
            <a:extLst>
              <a:ext uri="{FF2B5EF4-FFF2-40B4-BE49-F238E27FC236}">
                <a16:creationId xmlns:a16="http://schemas.microsoft.com/office/drawing/2014/main" id="{F83A00E0-BD42-3738-D0A4-7F16DA76B38C}"/>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1934AAE6-6767-8A91-C0C7-C5F8FDD8FB8B}"/>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5" name="Picture 4" descr="A diagram of a computer network&#10;&#10;Description automatically generated">
            <a:extLst>
              <a:ext uri="{FF2B5EF4-FFF2-40B4-BE49-F238E27FC236}">
                <a16:creationId xmlns:a16="http://schemas.microsoft.com/office/drawing/2014/main" id="{16D3CDB1-9C7F-02F0-35D7-F8362F6445CB}"/>
              </a:ext>
            </a:extLst>
          </p:cNvPr>
          <p:cNvPicPr>
            <a:picLocks noChangeAspect="1"/>
          </p:cNvPicPr>
          <p:nvPr/>
        </p:nvPicPr>
        <p:blipFill>
          <a:blip r:embed="rId4"/>
          <a:stretch>
            <a:fillRect/>
          </a:stretch>
        </p:blipFill>
        <p:spPr>
          <a:xfrm>
            <a:off x="1325880" y="2139696"/>
            <a:ext cx="9646920" cy="2423160"/>
          </a:xfrm>
          <a:prstGeom prst="rect">
            <a:avLst/>
          </a:prstGeom>
        </p:spPr>
      </p:pic>
      <p:sp>
        <p:nvSpPr>
          <p:cNvPr id="6" name="TextBox 5">
            <a:extLst>
              <a:ext uri="{FF2B5EF4-FFF2-40B4-BE49-F238E27FC236}">
                <a16:creationId xmlns:a16="http://schemas.microsoft.com/office/drawing/2014/main" id="{C70799BB-0D20-ED4B-E0D3-D02AABAE25CB}"/>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dirty="0">
                <a:solidFill>
                  <a:srgbClr val="171717"/>
                </a:solidFill>
              </a:rPr>
              <a:t>Multimodal sequential recommendation tasks</a:t>
            </a:r>
            <a:endParaRPr lang="en-US" sz="2000" b="0" dirty="0">
              <a:solidFill>
                <a:srgbClr val="171717"/>
              </a:solidFill>
              <a:latin typeface="Arial"/>
              <a:ea typeface="Microsoft YaHei"/>
              <a:cs typeface="Arial"/>
            </a:endParaRPr>
          </a:p>
        </p:txBody>
      </p:sp>
      <p:sp>
        <p:nvSpPr>
          <p:cNvPr id="7" name="TextBox 6">
            <a:extLst>
              <a:ext uri="{FF2B5EF4-FFF2-40B4-BE49-F238E27FC236}">
                <a16:creationId xmlns:a16="http://schemas.microsoft.com/office/drawing/2014/main" id="{9BE975DC-F863-1C67-7EF2-698960C8D9D7}"/>
              </a:ext>
            </a:extLst>
          </p:cNvPr>
          <p:cNvSpPr txBox="1"/>
          <p:nvPr/>
        </p:nvSpPr>
        <p:spPr>
          <a:xfrm>
            <a:off x="594360" y="5513832"/>
            <a:ext cx="11018520" cy="360099"/>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i="0" dirty="0">
                <a:solidFill>
                  <a:srgbClr val="171717"/>
                </a:solidFill>
                <a:effectLst/>
                <a:latin typeface="Arial" panose="020B0604020202020204" pitchFamily="34" charset="0"/>
                <a:ea typeface="Microsoft YaHei"/>
                <a:cs typeface="Arial"/>
              </a:rPr>
              <a:t>Zheng Yuan, </a:t>
            </a:r>
            <a:r>
              <a:rPr lang="en-US" sz="1050" b="0" i="0" dirty="0" err="1">
                <a:solidFill>
                  <a:srgbClr val="171717"/>
                </a:solidFill>
                <a:effectLst/>
                <a:latin typeface="Arial" panose="020B0604020202020204" pitchFamily="34" charset="0"/>
                <a:ea typeface="Microsoft YaHei"/>
                <a:cs typeface="Arial"/>
              </a:rPr>
              <a:t>Fajie</a:t>
            </a:r>
            <a:r>
              <a:rPr lang="en-US" sz="1050" b="0" i="0" dirty="0">
                <a:solidFill>
                  <a:srgbClr val="171717"/>
                </a:solidFill>
                <a:effectLst/>
                <a:latin typeface="Arial" panose="020B0604020202020204" pitchFamily="34" charset="0"/>
                <a:ea typeface="Microsoft YaHei"/>
                <a:cs typeface="Arial"/>
              </a:rPr>
              <a:t> Yuan, Yu Song, </a:t>
            </a:r>
            <a:r>
              <a:rPr lang="en-US" sz="1050" b="0" i="0" dirty="0" err="1">
                <a:solidFill>
                  <a:srgbClr val="171717"/>
                </a:solidFill>
                <a:effectLst/>
                <a:latin typeface="Arial" panose="020B0604020202020204" pitchFamily="34" charset="0"/>
                <a:ea typeface="Microsoft YaHei"/>
                <a:cs typeface="Arial"/>
              </a:rPr>
              <a:t>Youhua</a:t>
            </a:r>
            <a:r>
              <a:rPr lang="en-US" sz="1050" b="0" i="0" dirty="0">
                <a:solidFill>
                  <a:srgbClr val="171717"/>
                </a:solidFill>
                <a:effectLst/>
                <a:latin typeface="Arial" panose="020B0604020202020204" pitchFamily="34" charset="0"/>
                <a:ea typeface="Microsoft YaHei"/>
                <a:cs typeface="Arial"/>
              </a:rPr>
              <a:t> Li, </a:t>
            </a:r>
            <a:r>
              <a:rPr lang="en-US" sz="1050" b="1" i="0" dirty="0" err="1">
                <a:solidFill>
                  <a:srgbClr val="171717"/>
                </a:solidFill>
                <a:effectLst/>
                <a:latin typeface="Arial" panose="020B0604020202020204" pitchFamily="34" charset="0"/>
                <a:ea typeface="Microsoft YaHei"/>
                <a:cs typeface="Arial"/>
              </a:rPr>
              <a:t>Junchen</a:t>
            </a:r>
            <a:r>
              <a:rPr lang="en-US" sz="1050" b="1" i="0" dirty="0">
                <a:solidFill>
                  <a:srgbClr val="171717"/>
                </a:solidFill>
                <a:effectLst/>
                <a:latin typeface="Arial" panose="020B0604020202020204" pitchFamily="34" charset="0"/>
                <a:ea typeface="Microsoft YaHei"/>
                <a:cs typeface="Arial"/>
              </a:rPr>
              <a:t> Fu</a:t>
            </a:r>
            <a:r>
              <a:rPr lang="en-US" sz="1050" b="0" i="0" dirty="0">
                <a:solidFill>
                  <a:srgbClr val="171717"/>
                </a:solidFill>
                <a:effectLst/>
                <a:latin typeface="Arial" panose="020B0604020202020204" pitchFamily="34" charset="0"/>
                <a:ea typeface="Microsoft YaHei"/>
                <a:cs typeface="Arial"/>
              </a:rPr>
              <a:t>, Fei Yang, </a:t>
            </a:r>
            <a:r>
              <a:rPr lang="en-US" sz="1050" b="0" i="0" dirty="0" err="1">
                <a:solidFill>
                  <a:srgbClr val="171717"/>
                </a:solidFill>
                <a:effectLst/>
                <a:latin typeface="Arial" panose="020B0604020202020204" pitchFamily="34" charset="0"/>
                <a:ea typeface="Microsoft YaHei"/>
                <a:cs typeface="Arial"/>
              </a:rPr>
              <a:t>Yunzhu</a:t>
            </a:r>
            <a:r>
              <a:rPr lang="en-US" sz="1050" b="0" i="0" dirty="0">
                <a:solidFill>
                  <a:srgbClr val="171717"/>
                </a:solidFill>
                <a:effectLst/>
                <a:latin typeface="Arial" panose="020B0604020202020204" pitchFamily="34" charset="0"/>
                <a:ea typeface="Microsoft YaHei"/>
                <a:cs typeface="Arial"/>
              </a:rPr>
              <a:t> Pan, and </a:t>
            </a:r>
            <a:r>
              <a:rPr lang="en-US" sz="1050" b="0" i="0" dirty="0" err="1">
                <a:solidFill>
                  <a:srgbClr val="171717"/>
                </a:solidFill>
                <a:effectLst/>
                <a:latin typeface="Arial" panose="020B0604020202020204" pitchFamily="34" charset="0"/>
                <a:ea typeface="Microsoft YaHei"/>
                <a:cs typeface="Arial"/>
              </a:rPr>
              <a:t>Yongxin</a:t>
            </a:r>
            <a:r>
              <a:rPr lang="en-US" sz="1050" b="0" i="0" dirty="0">
                <a:solidFill>
                  <a:srgbClr val="171717"/>
                </a:solidFill>
                <a:effectLst/>
                <a:latin typeface="Arial" panose="020B0604020202020204" pitchFamily="34" charset="0"/>
                <a:ea typeface="Microsoft YaHei"/>
                <a:cs typeface="Arial"/>
              </a:rPr>
              <a:t> Ni. </a:t>
            </a:r>
            <a:r>
              <a:rPr lang="en-US" sz="1050" b="0" i="0" dirty="0">
                <a:solidFill>
                  <a:srgbClr val="171717"/>
                </a:solidFill>
                <a:effectLst/>
                <a:highlight>
                  <a:srgbClr val="FFFFFF"/>
                </a:highlight>
                <a:latin typeface="Arial" panose="020B0604020202020204" pitchFamily="34" charset="0"/>
                <a:ea typeface="Microsoft YaHei"/>
                <a:cs typeface="Arial"/>
              </a:rPr>
              <a:t>"Where to go next for recommender systems? id-vs. modality-based recommender models revisited." </a:t>
            </a:r>
            <a:r>
              <a:rPr lang="en-US" sz="1050" b="0" i="1" dirty="0">
                <a:solidFill>
                  <a:srgbClr val="171717"/>
                </a:solidFill>
                <a:effectLst/>
                <a:highlight>
                  <a:srgbClr val="FFFFFF"/>
                </a:highlight>
                <a:latin typeface="Arial" panose="020B0604020202020204" pitchFamily="34" charset="0"/>
                <a:ea typeface="Microsoft YaHei"/>
                <a:cs typeface="Arial"/>
              </a:rPr>
              <a:t>SIGIR’</a:t>
            </a:r>
            <a:r>
              <a:rPr lang="en-US" sz="1050" b="0" i="0" dirty="0">
                <a:solidFill>
                  <a:srgbClr val="171717"/>
                </a:solidFill>
                <a:effectLst/>
                <a:highlight>
                  <a:srgbClr val="FFFFFF"/>
                </a:highlight>
                <a:latin typeface="Arial" panose="020B0604020202020204" pitchFamily="34" charset="0"/>
                <a:ea typeface="Microsoft YaHei"/>
                <a:cs typeface="Arial"/>
              </a:rPr>
              <a:t>23.</a:t>
            </a:r>
            <a:endParaRPr lang="en-US" sz="1400" b="1" i="0" dirty="0">
              <a:solidFill>
                <a:srgbClr val="222222"/>
              </a:solidFill>
              <a:effectLst/>
              <a:highlight>
                <a:srgbClr val="FFFFFF"/>
              </a:highlight>
              <a:latin typeface="Arial" panose="020B0604020202020204" pitchFamily="34" charset="0"/>
              <a:ea typeface="Microsoft YaHei"/>
              <a:cs typeface="Arial"/>
            </a:endParaRPr>
          </a:p>
        </p:txBody>
      </p:sp>
    </p:spTree>
    <p:extLst>
      <p:ext uri="{BB962C8B-B14F-4D97-AF65-F5344CB8AC3E}">
        <p14:creationId xmlns:p14="http://schemas.microsoft.com/office/powerpoint/2010/main" val="3370395261"/>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7D1C-AF27-92F6-2034-CB76304CF49E}"/>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A710E5D9-6D89-0C1D-319C-5E8F19E9EE58}"/>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a:rPr>
              <a:t>Background</a:t>
            </a:r>
            <a:endPar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endParaRPr>
          </a:p>
        </p:txBody>
      </p:sp>
      <p:pic>
        <p:nvPicPr>
          <p:cNvPr id="17" name="Picture 6">
            <a:extLst>
              <a:ext uri="{FF2B5EF4-FFF2-40B4-BE49-F238E27FC236}">
                <a16:creationId xmlns:a16="http://schemas.microsoft.com/office/drawing/2014/main" id="{E4D1B932-DFE2-1423-9F10-14557F068576}"/>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96BBB4AD-1104-AA4E-3C67-0BCAE57C5D18}"/>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10" name="Picture 9" descr="A diagram of a process&#10;&#10;AI-generated content may be incorrect.">
            <a:extLst>
              <a:ext uri="{FF2B5EF4-FFF2-40B4-BE49-F238E27FC236}">
                <a16:creationId xmlns:a16="http://schemas.microsoft.com/office/drawing/2014/main" id="{BF5E1EB8-A857-0385-0510-7C9659CB670C}"/>
              </a:ext>
            </a:extLst>
          </p:cNvPr>
          <p:cNvPicPr>
            <a:picLocks noChangeAspect="1"/>
          </p:cNvPicPr>
          <p:nvPr/>
        </p:nvPicPr>
        <p:blipFill>
          <a:blip r:embed="rId4"/>
          <a:stretch>
            <a:fillRect/>
          </a:stretch>
        </p:blipFill>
        <p:spPr>
          <a:xfrm>
            <a:off x="1036806" y="969265"/>
            <a:ext cx="9447260" cy="4718304"/>
          </a:xfrm>
          <a:prstGeom prst="rect">
            <a:avLst/>
          </a:prstGeom>
        </p:spPr>
      </p:pic>
    </p:spTree>
    <p:extLst>
      <p:ext uri="{BB962C8B-B14F-4D97-AF65-F5344CB8AC3E}">
        <p14:creationId xmlns:p14="http://schemas.microsoft.com/office/powerpoint/2010/main" val="1210032221"/>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BEA7-F90F-C215-F0B0-AAF934E8A979}"/>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D7C3ADFE-0FC2-6902-C482-61A167239D15}"/>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a:rPr>
              <a:t>Background</a:t>
            </a:r>
            <a:endPar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endParaRPr>
          </a:p>
        </p:txBody>
      </p:sp>
      <p:pic>
        <p:nvPicPr>
          <p:cNvPr id="17" name="Picture 6">
            <a:extLst>
              <a:ext uri="{FF2B5EF4-FFF2-40B4-BE49-F238E27FC236}">
                <a16:creationId xmlns:a16="http://schemas.microsoft.com/office/drawing/2014/main" id="{C22FD718-2758-D695-F403-3B121184CB08}"/>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FC9AF16F-FA53-AF96-86E1-B82EA8E8D8E6}"/>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2C59F6-9FA4-E128-74E8-0206BCA37383}"/>
              </a:ext>
            </a:extLst>
          </p:cNvPr>
          <p:cNvSpPr txBox="1"/>
          <p:nvPr/>
        </p:nvSpPr>
        <p:spPr>
          <a:xfrm>
            <a:off x="594360" y="5623560"/>
            <a:ext cx="11018520" cy="360099"/>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i="0" dirty="0">
                <a:solidFill>
                  <a:srgbClr val="171717"/>
                </a:solidFill>
                <a:effectLst/>
                <a:latin typeface="Arial" panose="020B0604020202020204" pitchFamily="34" charset="0"/>
                <a:ea typeface="Microsoft YaHei"/>
                <a:cs typeface="Arial"/>
              </a:rPr>
              <a:t>Zheng Yuan, </a:t>
            </a:r>
            <a:r>
              <a:rPr lang="en-US" sz="1050" b="0" i="0" dirty="0" err="1">
                <a:solidFill>
                  <a:srgbClr val="171717"/>
                </a:solidFill>
                <a:effectLst/>
                <a:latin typeface="Arial" panose="020B0604020202020204" pitchFamily="34" charset="0"/>
                <a:ea typeface="Microsoft YaHei"/>
                <a:cs typeface="Arial"/>
              </a:rPr>
              <a:t>Fajie</a:t>
            </a:r>
            <a:r>
              <a:rPr lang="en-US" sz="1050" b="0" i="0" dirty="0">
                <a:solidFill>
                  <a:srgbClr val="171717"/>
                </a:solidFill>
                <a:effectLst/>
                <a:latin typeface="Arial" panose="020B0604020202020204" pitchFamily="34" charset="0"/>
                <a:ea typeface="Microsoft YaHei"/>
                <a:cs typeface="Arial"/>
              </a:rPr>
              <a:t> Yuan, Yu Song, </a:t>
            </a:r>
            <a:r>
              <a:rPr lang="en-US" sz="1050" b="0" i="0" dirty="0" err="1">
                <a:solidFill>
                  <a:srgbClr val="171717"/>
                </a:solidFill>
                <a:effectLst/>
                <a:latin typeface="Arial" panose="020B0604020202020204" pitchFamily="34" charset="0"/>
                <a:ea typeface="Microsoft YaHei"/>
                <a:cs typeface="Arial"/>
              </a:rPr>
              <a:t>Youhua</a:t>
            </a:r>
            <a:r>
              <a:rPr lang="en-US" sz="1050" b="0" i="0" dirty="0">
                <a:solidFill>
                  <a:srgbClr val="171717"/>
                </a:solidFill>
                <a:effectLst/>
                <a:latin typeface="Arial" panose="020B0604020202020204" pitchFamily="34" charset="0"/>
                <a:ea typeface="Microsoft YaHei"/>
                <a:cs typeface="Arial"/>
              </a:rPr>
              <a:t> Li, </a:t>
            </a:r>
            <a:r>
              <a:rPr lang="en-US" sz="1050" b="1" i="0" dirty="0" err="1">
                <a:solidFill>
                  <a:srgbClr val="171717"/>
                </a:solidFill>
                <a:effectLst/>
                <a:latin typeface="Arial" panose="020B0604020202020204" pitchFamily="34" charset="0"/>
                <a:ea typeface="Microsoft YaHei"/>
                <a:cs typeface="Arial"/>
              </a:rPr>
              <a:t>Junchen</a:t>
            </a:r>
            <a:r>
              <a:rPr lang="en-US" sz="1050" b="1" i="0" dirty="0">
                <a:solidFill>
                  <a:srgbClr val="171717"/>
                </a:solidFill>
                <a:effectLst/>
                <a:latin typeface="Arial" panose="020B0604020202020204" pitchFamily="34" charset="0"/>
                <a:ea typeface="Microsoft YaHei"/>
                <a:cs typeface="Arial"/>
              </a:rPr>
              <a:t> Fu</a:t>
            </a:r>
            <a:r>
              <a:rPr lang="en-US" sz="1050" b="0" i="0" dirty="0">
                <a:solidFill>
                  <a:srgbClr val="171717"/>
                </a:solidFill>
                <a:effectLst/>
                <a:latin typeface="Arial" panose="020B0604020202020204" pitchFamily="34" charset="0"/>
                <a:ea typeface="Microsoft YaHei"/>
                <a:cs typeface="Arial"/>
              </a:rPr>
              <a:t>, Fei Yang, </a:t>
            </a:r>
            <a:r>
              <a:rPr lang="en-US" sz="1050" b="0" i="0" dirty="0" err="1">
                <a:solidFill>
                  <a:srgbClr val="171717"/>
                </a:solidFill>
                <a:effectLst/>
                <a:latin typeface="Arial" panose="020B0604020202020204" pitchFamily="34" charset="0"/>
                <a:ea typeface="Microsoft YaHei"/>
                <a:cs typeface="Arial"/>
              </a:rPr>
              <a:t>Yunzhu</a:t>
            </a:r>
            <a:r>
              <a:rPr lang="en-US" sz="1050" b="0" i="0" dirty="0">
                <a:solidFill>
                  <a:srgbClr val="171717"/>
                </a:solidFill>
                <a:effectLst/>
                <a:latin typeface="Arial" panose="020B0604020202020204" pitchFamily="34" charset="0"/>
                <a:ea typeface="Microsoft YaHei"/>
                <a:cs typeface="Arial"/>
              </a:rPr>
              <a:t> Pan, and </a:t>
            </a:r>
            <a:r>
              <a:rPr lang="en-US" sz="1050" b="0" i="0" dirty="0" err="1">
                <a:solidFill>
                  <a:srgbClr val="171717"/>
                </a:solidFill>
                <a:effectLst/>
                <a:latin typeface="Arial" panose="020B0604020202020204" pitchFamily="34" charset="0"/>
                <a:ea typeface="Microsoft YaHei"/>
                <a:cs typeface="Arial"/>
              </a:rPr>
              <a:t>Yongxin</a:t>
            </a:r>
            <a:r>
              <a:rPr lang="en-US" sz="1050" b="0" i="0" dirty="0">
                <a:solidFill>
                  <a:srgbClr val="171717"/>
                </a:solidFill>
                <a:effectLst/>
                <a:latin typeface="Arial" panose="020B0604020202020204" pitchFamily="34" charset="0"/>
                <a:ea typeface="Microsoft YaHei"/>
                <a:cs typeface="Arial"/>
              </a:rPr>
              <a:t> Ni. </a:t>
            </a:r>
            <a:r>
              <a:rPr lang="en-US" sz="1050" b="0" i="0" dirty="0">
                <a:solidFill>
                  <a:srgbClr val="171717"/>
                </a:solidFill>
                <a:effectLst/>
                <a:highlight>
                  <a:srgbClr val="FFFFFF"/>
                </a:highlight>
                <a:latin typeface="Arial" panose="020B0604020202020204" pitchFamily="34" charset="0"/>
                <a:ea typeface="Microsoft YaHei"/>
                <a:cs typeface="Arial"/>
              </a:rPr>
              <a:t>"Where to go next for recommender systems? id-vs. modality-based recommender models revisited." </a:t>
            </a:r>
            <a:r>
              <a:rPr lang="en-US" sz="1050" b="0" i="1" dirty="0">
                <a:solidFill>
                  <a:srgbClr val="171717"/>
                </a:solidFill>
                <a:effectLst/>
                <a:highlight>
                  <a:srgbClr val="FFFFFF"/>
                </a:highlight>
                <a:latin typeface="Arial" panose="020B0604020202020204" pitchFamily="34" charset="0"/>
                <a:ea typeface="Microsoft YaHei"/>
                <a:cs typeface="Arial"/>
              </a:rPr>
              <a:t>SIGIR’</a:t>
            </a:r>
            <a:r>
              <a:rPr lang="en-US" sz="1050" b="0" i="0" dirty="0">
                <a:solidFill>
                  <a:srgbClr val="171717"/>
                </a:solidFill>
                <a:effectLst/>
                <a:highlight>
                  <a:srgbClr val="FFFFFF"/>
                </a:highlight>
                <a:latin typeface="Arial" panose="020B0604020202020204" pitchFamily="34" charset="0"/>
                <a:ea typeface="Microsoft YaHei"/>
                <a:cs typeface="Arial"/>
              </a:rPr>
              <a:t>23.</a:t>
            </a:r>
            <a:endParaRPr lang="en-US" sz="1400" b="1" i="0" dirty="0">
              <a:solidFill>
                <a:srgbClr val="222222"/>
              </a:solidFill>
              <a:effectLst/>
              <a:highlight>
                <a:srgbClr val="FFFFFF"/>
              </a:highlight>
              <a:latin typeface="Arial" panose="020B0604020202020204" pitchFamily="34" charset="0"/>
              <a:ea typeface="Microsoft YaHei"/>
              <a:cs typeface="Arial"/>
            </a:endParaRPr>
          </a:p>
        </p:txBody>
      </p:sp>
      <p:pic>
        <p:nvPicPr>
          <p:cNvPr id="2" name="Picture 1">
            <a:extLst>
              <a:ext uri="{FF2B5EF4-FFF2-40B4-BE49-F238E27FC236}">
                <a16:creationId xmlns:a16="http://schemas.microsoft.com/office/drawing/2014/main" id="{13073A55-05D2-FB50-0672-5572F376D840}"/>
              </a:ext>
            </a:extLst>
          </p:cNvPr>
          <p:cNvPicPr>
            <a:picLocks noChangeAspect="1"/>
          </p:cNvPicPr>
          <p:nvPr/>
        </p:nvPicPr>
        <p:blipFill>
          <a:blip r:embed="rId4"/>
          <a:stretch>
            <a:fillRect/>
          </a:stretch>
        </p:blipFill>
        <p:spPr>
          <a:xfrm>
            <a:off x="2717800" y="1600200"/>
            <a:ext cx="6756400" cy="3581400"/>
          </a:xfrm>
          <a:prstGeom prst="rect">
            <a:avLst/>
          </a:prstGeom>
        </p:spPr>
      </p:pic>
      <p:sp>
        <p:nvSpPr>
          <p:cNvPr id="9" name="TextBox 8">
            <a:extLst>
              <a:ext uri="{FF2B5EF4-FFF2-40B4-BE49-F238E27FC236}">
                <a16:creationId xmlns:a16="http://schemas.microsoft.com/office/drawing/2014/main" id="{325B0EE0-FC5E-2545-5E09-C899AD47AF90}"/>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TS (Two-stage) vs. E2E (End-to-end)</a:t>
            </a:r>
          </a:p>
        </p:txBody>
      </p:sp>
    </p:spTree>
    <p:extLst>
      <p:ext uri="{BB962C8B-B14F-4D97-AF65-F5344CB8AC3E}">
        <p14:creationId xmlns:p14="http://schemas.microsoft.com/office/powerpoint/2010/main" val="279778810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AEA94-6604-09E5-501B-95DDF937793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65CB02E4-07A2-D0A7-8723-E4C40A3052A7}"/>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Contents</a:t>
            </a:r>
          </a:p>
        </p:txBody>
      </p:sp>
      <p:pic>
        <p:nvPicPr>
          <p:cNvPr id="17" name="Picture 6">
            <a:extLst>
              <a:ext uri="{FF2B5EF4-FFF2-40B4-BE49-F238E27FC236}">
                <a16:creationId xmlns:a16="http://schemas.microsoft.com/office/drawing/2014/main" id="{120FBBBB-CEE1-8716-43B4-B28EB70C84F1}"/>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E11E39F3-F553-ABB7-90AD-BAF74C7E26EF}"/>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936D454-8047-2C79-7DA7-10C7CD8AD11D}"/>
              </a:ext>
            </a:extLst>
          </p:cNvPr>
          <p:cNvSpPr txBox="1"/>
          <p:nvPr/>
        </p:nvSpPr>
        <p:spPr>
          <a:xfrm>
            <a:off x="1965960" y="1307592"/>
            <a:ext cx="9642961" cy="1883593"/>
          </a:xfrm>
          <a:prstGeom prst="rect">
            <a:avLst/>
          </a:prstGeom>
          <a:noFill/>
        </p:spPr>
        <p:txBody>
          <a:bodyPr wrap="square" lIns="27432" tIns="18288" rIns="27432" bIns="18288" rtlCol="0" anchor="t">
            <a:spAutoFit/>
          </a:bodyPr>
          <a:lstStyle/>
          <a:p>
            <a:pPr marL="342900" indent="-342900" algn="l">
              <a:buAutoNum type="arabicPeriod"/>
            </a:pPr>
            <a:r>
              <a:rPr lang="en-GB" sz="3000" b="0" dirty="0">
                <a:solidFill>
                  <a:srgbClr val="1F5CA8"/>
                </a:solidFill>
                <a:latin typeface="Arial"/>
                <a:ea typeface="Microsoft YaHei"/>
                <a:cs typeface="Arial"/>
              </a:rPr>
              <a:t> </a:t>
            </a:r>
            <a:r>
              <a:rPr lang="en-CN" sz="3000" b="0" dirty="0">
                <a:solidFill>
                  <a:srgbClr val="1F5CA8"/>
                </a:solidFill>
                <a:latin typeface="Arial"/>
                <a:ea typeface="Microsoft YaHei"/>
                <a:cs typeface="Arial"/>
              </a:rPr>
              <a:t>Background</a:t>
            </a:r>
          </a:p>
          <a:p>
            <a:pPr marL="342900" indent="-342900" algn="l">
              <a:buFontTx/>
              <a:buAutoNum type="arabicPeriod"/>
            </a:pPr>
            <a:r>
              <a:rPr lang="zh-CN" altLang="en-US" sz="3000" b="1" dirty="0">
                <a:solidFill>
                  <a:srgbClr val="1F5CA8"/>
                </a:solidFill>
                <a:latin typeface="Arial"/>
                <a:ea typeface="Microsoft YaHei"/>
                <a:cs typeface="Arial"/>
              </a:rPr>
              <a:t> </a:t>
            </a:r>
            <a:r>
              <a:rPr lang="en-US" sz="3000" b="1" dirty="0">
                <a:solidFill>
                  <a:srgbClr val="1F5CA8"/>
                </a:solidFill>
                <a:latin typeface="Arial"/>
                <a:ea typeface="Microsoft YaHei"/>
                <a:cs typeface="Arial"/>
              </a:rPr>
              <a:t>Joint Optimization for Continuous Representation</a:t>
            </a:r>
          </a:p>
          <a:p>
            <a:pPr marL="342900" indent="-342900">
              <a:buAutoNum type="arabicPeriod"/>
            </a:pPr>
            <a:r>
              <a:rPr lang="en-CN" sz="3000" dirty="0">
                <a:solidFill>
                  <a:srgbClr val="1F5CA8"/>
                </a:solidFill>
                <a:latin typeface="Arial"/>
                <a:ea typeface="Microsoft YaHei"/>
                <a:cs typeface="Arial"/>
              </a:rPr>
              <a:t> </a:t>
            </a:r>
            <a:r>
              <a:rPr lang="en-US" sz="3000" dirty="0">
                <a:solidFill>
                  <a:srgbClr val="1F5CA8"/>
                </a:solidFill>
              </a:rPr>
              <a:t>Joint Optimization for Discrete Representation</a:t>
            </a:r>
          </a:p>
          <a:p>
            <a:pPr marL="342900" indent="-342900">
              <a:buAutoNum type="arabicPeriod"/>
            </a:pPr>
            <a:r>
              <a:rPr lang="en-US" altLang="zh-CN" sz="3000" b="0" dirty="0">
                <a:solidFill>
                  <a:srgbClr val="1F5CA8"/>
                </a:solidFill>
                <a:latin typeface="Arial"/>
                <a:ea typeface="Microsoft YaHei"/>
                <a:cs typeface="Arial"/>
              </a:rPr>
              <a:t> </a:t>
            </a:r>
            <a:r>
              <a:rPr lang="en-CN" altLang="zh-CN" sz="3000" b="0" dirty="0">
                <a:solidFill>
                  <a:srgbClr val="1F5CA8"/>
                </a:solidFill>
                <a:latin typeface="Arial"/>
                <a:ea typeface="Microsoft YaHei"/>
                <a:cs typeface="Arial"/>
              </a:rPr>
              <a:t>Conclusions and Keytakeaways</a:t>
            </a:r>
            <a:endParaRPr lang="en-CN" dirty="0">
              <a:solidFill>
                <a:schemeClr val="accent1"/>
              </a:solidFill>
              <a:latin typeface="Arial"/>
              <a:ea typeface="Microsoft YaHei"/>
              <a:cs typeface="Arial"/>
            </a:endParaRPr>
          </a:p>
        </p:txBody>
      </p:sp>
    </p:spTree>
    <p:extLst>
      <p:ext uri="{BB962C8B-B14F-4D97-AF65-F5344CB8AC3E}">
        <p14:creationId xmlns:p14="http://schemas.microsoft.com/office/powerpoint/2010/main" val="225693302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4795E-99AF-873E-CCB7-F1063BA4D212}"/>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6D42F9C3-BCB7-C249-1358-3BED9D8CADBA}"/>
              </a:ext>
            </a:extLst>
          </p:cNvPr>
          <p:cNvSpPr>
            <a:spLocks noGrp="1" noChangeArrowheads="1"/>
          </p:cNvSpPr>
          <p:nvPr>
            <p:ph type="ctrTitle"/>
          </p:nvPr>
        </p:nvSpPr>
        <p:spPr>
          <a:xfrm>
            <a:off x="320040" y="146304"/>
            <a:ext cx="8092440" cy="475488"/>
          </a:xfrm>
        </p:spPr>
        <p:txBody>
          <a:bodyPr wrap="none" lIns="27432" tIns="18288" rIns="27432" bIns="18288" anchor="ctr">
            <a:noAutofit/>
          </a:bodyPr>
          <a:lstStyle/>
          <a:p>
            <a:pPr algn="l"/>
            <a:r>
              <a:rPr lang="en-US" sz="2500" b="1" dirty="0">
                <a:solidFill>
                  <a:srgbClr val="1F5CA8"/>
                </a:solidFill>
                <a:latin typeface="Arial"/>
              </a:rPr>
              <a:t>Joint Optimization for Continuous Representation</a:t>
            </a:r>
            <a:endPar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endParaRPr>
          </a:p>
        </p:txBody>
      </p:sp>
      <p:pic>
        <p:nvPicPr>
          <p:cNvPr id="17" name="Picture 6">
            <a:extLst>
              <a:ext uri="{FF2B5EF4-FFF2-40B4-BE49-F238E27FC236}">
                <a16:creationId xmlns:a16="http://schemas.microsoft.com/office/drawing/2014/main" id="{048AD06E-0162-8BC9-91DF-666B02830E90}"/>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8B474F35-092F-1EB3-3851-BADE89BC5DDD}"/>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C675C-16BA-C66F-57E4-2902859D8578}"/>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dirty="0">
                <a:solidFill>
                  <a:srgbClr val="171717"/>
                </a:solidFill>
              </a:rPr>
              <a:t>Adapter4Rec</a:t>
            </a:r>
            <a:endParaRPr lang="en-US" sz="2000" b="0" dirty="0">
              <a:solidFill>
                <a:srgbClr val="171717"/>
              </a:solidFill>
              <a:latin typeface="Arial"/>
              <a:ea typeface="Microsoft YaHei"/>
              <a:cs typeface="Arial"/>
            </a:endParaRPr>
          </a:p>
        </p:txBody>
      </p:sp>
      <p:sp>
        <p:nvSpPr>
          <p:cNvPr id="7" name="TextBox 6">
            <a:extLst>
              <a:ext uri="{FF2B5EF4-FFF2-40B4-BE49-F238E27FC236}">
                <a16:creationId xmlns:a16="http://schemas.microsoft.com/office/drawing/2014/main" id="{4A89FD9A-2086-F0A7-0C87-1E164844C64F}"/>
              </a:ext>
            </a:extLst>
          </p:cNvPr>
          <p:cNvSpPr txBox="1"/>
          <p:nvPr/>
        </p:nvSpPr>
        <p:spPr>
          <a:xfrm>
            <a:off x="594360" y="5623560"/>
            <a:ext cx="11018520" cy="530352"/>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dirty="0">
                <a:solidFill>
                  <a:srgbClr val="171717"/>
                </a:solidFill>
                <a:latin typeface="Arial"/>
                <a:ea typeface="Microsoft YaHei"/>
                <a:cs typeface="Arial"/>
              </a:rPr>
              <a:t>Fu, Junchen, et al. "Exploring adapter-based transfer learning for recommender systems: Empirical studies and practical insights." </a:t>
            </a:r>
            <a:r>
              <a:rPr lang="en-US" sz="1050" b="0" i="1" dirty="0">
                <a:solidFill>
                  <a:srgbClr val="171717"/>
                </a:solidFill>
                <a:latin typeface="Arial"/>
                <a:ea typeface="Microsoft YaHei"/>
                <a:cs typeface="Arial"/>
              </a:rPr>
              <a:t>WSDM’24</a:t>
            </a:r>
            <a:r>
              <a:rPr lang="en-US" sz="1050" b="0" dirty="0">
                <a:solidFill>
                  <a:srgbClr val="171717"/>
                </a:solidFill>
                <a:latin typeface="Arial"/>
                <a:ea typeface="Microsoft YaHei"/>
                <a:cs typeface="Arial"/>
              </a:rPr>
              <a:t>.</a:t>
            </a:r>
            <a:endParaRPr lang="en-US" b="1" i="0" dirty="0">
              <a:solidFill>
                <a:srgbClr val="222222"/>
              </a:solidFill>
              <a:effectLst/>
              <a:highlight>
                <a:srgbClr val="FFFFFF"/>
              </a:highlight>
              <a:latin typeface="Arial" panose="020B0604020202020204" pitchFamily="34" charset="0"/>
              <a:ea typeface="Microsoft YaHei"/>
              <a:cs typeface="Arial"/>
            </a:endParaRPr>
          </a:p>
        </p:txBody>
      </p:sp>
      <p:pic>
        <p:nvPicPr>
          <p:cNvPr id="2" name="Picture 1">
            <a:extLst>
              <a:ext uri="{FF2B5EF4-FFF2-40B4-BE49-F238E27FC236}">
                <a16:creationId xmlns:a16="http://schemas.microsoft.com/office/drawing/2014/main" id="{0FE58D7A-9968-BD61-64EA-F5317571DE9F}"/>
              </a:ext>
            </a:extLst>
          </p:cNvPr>
          <p:cNvPicPr>
            <a:picLocks noChangeAspect="1"/>
          </p:cNvPicPr>
          <p:nvPr/>
        </p:nvPicPr>
        <p:blipFill>
          <a:blip r:embed="rId4"/>
          <a:stretch>
            <a:fillRect/>
          </a:stretch>
        </p:blipFill>
        <p:spPr>
          <a:xfrm>
            <a:off x="2395728" y="1783080"/>
            <a:ext cx="7863840" cy="2980944"/>
          </a:xfrm>
          <a:prstGeom prst="rect">
            <a:avLst/>
          </a:prstGeom>
        </p:spPr>
      </p:pic>
    </p:spTree>
    <p:extLst>
      <p:ext uri="{BB962C8B-B14F-4D97-AF65-F5344CB8AC3E}">
        <p14:creationId xmlns:p14="http://schemas.microsoft.com/office/powerpoint/2010/main" val="858668876"/>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F0302020204030204"/>
        <a:ea typeface="Microsoft YaHei"/>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Microsoft YaHe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F0302020204030204"/>
        <a:ea typeface="Microsoft YaHei"/>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Microsoft YaHe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465f887-04a9-4c17-8b62-103eddccf68b}" enabled="1" method="Standard" siteId="{ca2a7f76-dbd7-4ec0-9108-6b3d524fb7c8}" contentBits="2" removed="0"/>
</clbl:labelList>
</file>

<file path=docProps/app.xml><?xml version="1.0" encoding="utf-8"?>
<Properties xmlns="http://schemas.openxmlformats.org/officeDocument/2006/extended-properties" xmlns:vt="http://schemas.openxmlformats.org/officeDocument/2006/docPropsVTypes">
  <Template>Office 2013 - 2022 Theme</Template>
  <TotalTime>94979</TotalTime>
  <Words>3917</Words>
  <Application>Microsoft Macintosh PowerPoint</Application>
  <PresentationFormat>Widescreen</PresentationFormat>
  <Paragraphs>271</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Georgia</vt:lpstr>
      <vt:lpstr>Office Theme</vt:lpstr>
      <vt:lpstr>Efficient and Effective Joint Optimization of Multimodal Item Representations for Recommendation</vt:lpstr>
      <vt:lpstr>Table of Contents</vt:lpstr>
      <vt:lpstr>Presented Papers</vt:lpstr>
      <vt:lpstr>Table of Contents</vt:lpstr>
      <vt:lpstr>Background</vt:lpstr>
      <vt:lpstr>Background</vt:lpstr>
      <vt:lpstr>Background</vt:lpstr>
      <vt:lpstr>Table of Contents</vt:lpstr>
      <vt:lpstr>Joint Optimization for Continuous Representation</vt:lpstr>
      <vt:lpstr>Joint Optimization for Continuous Representation</vt:lpstr>
      <vt:lpstr>PowerPoint Presentation</vt:lpstr>
      <vt:lpstr>Joint Optimization for Continuous Representation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Differentiable Semantic ID (SID)</vt:lpstr>
      <vt:lpstr>Limitations of Traditional STE</vt:lpstr>
      <vt:lpstr>PowerPoint Presentation</vt:lpstr>
      <vt:lpstr>PowerPoint Presentation</vt:lpstr>
      <vt:lpstr>PowerPoint Presentation</vt:lpstr>
      <vt:lpstr>Main Results and Key takeaways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Foundation Models for Multimodal Recommendation</dc:title>
  <dc:subject/>
  <dc:creator>Junchen Fu</dc:creator>
  <cp:keywords/>
  <dc:description/>
  <cp:lastModifiedBy>Fu, J. (Junchen)</cp:lastModifiedBy>
  <cp:revision>2198</cp:revision>
  <dcterms:created xsi:type="dcterms:W3CDTF">2020-06-23T21:46:40Z</dcterms:created>
  <dcterms:modified xsi:type="dcterms:W3CDTF">2026-06-29T13:21:43Z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ies>
</file>