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638" r:id="rId2"/>
    <p:sldId id="2611" r:id="rId3"/>
    <p:sldId id="2644" r:id="rId4"/>
    <p:sldId id="2643" r:id="rId5"/>
    <p:sldId id="2647" r:id="rId6"/>
    <p:sldId id="2653" r:id="rId7"/>
    <p:sldId id="2651" r:id="rId8"/>
    <p:sldId id="2650" r:id="rId9"/>
    <p:sldId id="2649" r:id="rId10"/>
    <p:sldId id="2648" r:id="rId11"/>
    <p:sldId id="2670" r:id="rId12"/>
    <p:sldId id="2655" r:id="rId13"/>
    <p:sldId id="2671" r:id="rId14"/>
    <p:sldId id="2652" r:id="rId15"/>
    <p:sldId id="2665" r:id="rId16"/>
    <p:sldId id="2674" r:id="rId17"/>
    <p:sldId id="2654" r:id="rId18"/>
    <p:sldId id="2669" r:id="rId19"/>
    <p:sldId id="2677" r:id="rId20"/>
    <p:sldId id="2642" r:id="rId21"/>
    <p:sldId id="2676" r:id="rId22"/>
    <p:sldId id="2657" r:id="rId23"/>
    <p:sldId id="2672" r:id="rId24"/>
    <p:sldId id="2673" r:id="rId25"/>
    <p:sldId id="2658" r:id="rId26"/>
    <p:sldId id="2627" r:id="rId27"/>
    <p:sldId id="464" r:id="rId28"/>
    <p:sldId id="2656" r:id="rId29"/>
    <p:sldId id="2546" r:id="rId30"/>
    <p:sldId id="2664" r:id="rId31"/>
    <p:sldId id="2547" r:id="rId32"/>
    <p:sldId id="2562" r:id="rId33"/>
    <p:sldId id="2563" r:id="rId34"/>
    <p:sldId id="2566" r:id="rId35"/>
    <p:sldId id="2571" r:id="rId36"/>
    <p:sldId id="2667" r:id="rId37"/>
    <p:sldId id="2668" r:id="rId38"/>
    <p:sldId id="2675" r:id="rId39"/>
    <p:sldId id="2659" r:id="rId40"/>
    <p:sldId id="2662" r:id="rId41"/>
    <p:sldId id="2661" r:id="rId42"/>
    <p:sldId id="2663" r:id="rId43"/>
    <p:sldId id="2660" r:id="rId44"/>
    <p:sldId id="2666" r:id="rId45"/>
    <p:sldId id="2536" r:id="rId46"/>
  </p:sldIdLst>
  <p:sldSz cx="12192000" cy="6858000"/>
  <p:notesSz cx="6858000" cy="9144000"/>
  <p:defaultTextStyle>
    <a:defPPr>
      <a:defRPr lang="en-US">
        <a:latin typeface="Arial"/>
        <a:ea typeface="Microsoft YaHei"/>
        <a:cs typeface="Arial"/>
      </a:defRPr>
    </a:defPPr>
    <a:lvl1pPr marL="0" algn="l" defTabSz="914400" rtl="0" eaLnBrk="1" latinLnBrk="0" hangingPunct="1">
      <a:defRPr sz="1800" kern="1200">
        <a:solidFill>
          <a:schemeClr val="tx1"/>
        </a:solidFill>
        <a:latin typeface="Arial"/>
        <a:ea typeface="Microsoft YaHei"/>
        <a:cs typeface="Arial"/>
      </a:defRPr>
    </a:lvl1pPr>
    <a:lvl2pPr marL="457200" algn="l" defTabSz="914400" rtl="0" eaLnBrk="1" latinLnBrk="0" hangingPunct="1">
      <a:defRPr sz="1800" kern="1200">
        <a:solidFill>
          <a:schemeClr val="tx1"/>
        </a:solidFill>
        <a:latin typeface="Arial"/>
        <a:ea typeface="Microsoft YaHei"/>
        <a:cs typeface="Arial"/>
      </a:defRPr>
    </a:lvl2pPr>
    <a:lvl3pPr marL="914400" algn="l" defTabSz="914400" rtl="0" eaLnBrk="1" latinLnBrk="0" hangingPunct="1">
      <a:defRPr sz="1800" kern="1200">
        <a:solidFill>
          <a:schemeClr val="tx1"/>
        </a:solidFill>
        <a:latin typeface="Arial"/>
        <a:ea typeface="Microsoft YaHei"/>
        <a:cs typeface="Arial"/>
      </a:defRPr>
    </a:lvl3pPr>
    <a:lvl4pPr marL="1371600" algn="l" defTabSz="914400" rtl="0" eaLnBrk="1" latinLnBrk="0" hangingPunct="1">
      <a:defRPr sz="1800" kern="1200">
        <a:solidFill>
          <a:schemeClr val="tx1"/>
        </a:solidFill>
        <a:latin typeface="Arial"/>
        <a:ea typeface="Microsoft YaHei"/>
        <a:cs typeface="Arial"/>
      </a:defRPr>
    </a:lvl4pPr>
    <a:lvl5pPr marL="1828800" algn="l" defTabSz="914400" rtl="0" eaLnBrk="1" latinLnBrk="0" hangingPunct="1">
      <a:defRPr sz="1800" kern="1200">
        <a:solidFill>
          <a:schemeClr val="tx1"/>
        </a:solidFill>
        <a:latin typeface="Arial"/>
        <a:ea typeface="Microsoft YaHei"/>
        <a:cs typeface="Arial"/>
      </a:defRPr>
    </a:lvl5pPr>
    <a:lvl6pPr marL="2286000" algn="l" defTabSz="914400" rtl="0" eaLnBrk="1" latinLnBrk="0" hangingPunct="1">
      <a:defRPr sz="1800" kern="1200">
        <a:solidFill>
          <a:schemeClr val="tx1"/>
        </a:solidFill>
        <a:latin typeface="Arial"/>
        <a:ea typeface="Microsoft YaHei"/>
        <a:cs typeface="Arial"/>
      </a:defRPr>
    </a:lvl6pPr>
    <a:lvl7pPr marL="2743200" algn="l" defTabSz="914400" rtl="0" eaLnBrk="1" latinLnBrk="0" hangingPunct="1">
      <a:defRPr sz="1800" kern="1200">
        <a:solidFill>
          <a:schemeClr val="tx1"/>
        </a:solidFill>
        <a:latin typeface="Arial"/>
        <a:ea typeface="Microsoft YaHei"/>
        <a:cs typeface="Arial"/>
      </a:defRPr>
    </a:lvl7pPr>
    <a:lvl8pPr marL="3200400" algn="l" defTabSz="914400" rtl="0" eaLnBrk="1" latinLnBrk="0" hangingPunct="1">
      <a:defRPr sz="1800" kern="1200">
        <a:solidFill>
          <a:schemeClr val="tx1"/>
        </a:solidFill>
        <a:latin typeface="Arial"/>
        <a:ea typeface="Microsoft YaHei"/>
        <a:cs typeface="Arial"/>
      </a:defRPr>
    </a:lvl8pPr>
    <a:lvl9pPr marL="3657600" algn="l" defTabSz="914400" rtl="0" eaLnBrk="1" latinLnBrk="0" hangingPunct="1">
      <a:defRPr sz="1800" kern="1200">
        <a:solidFill>
          <a:schemeClr val="tx1"/>
        </a:solidFill>
        <a:latin typeface="Arial"/>
        <a:ea typeface="Microsoft YaHei"/>
        <a:cs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 Wang" initials="XW" lastIdx="1" clrIdx="0">
    <p:extLst>
      <p:ext uri="{19B8F6BF-5375-455C-9EA6-DF929625EA0E}">
        <p15:presenceInfo xmlns:p15="http://schemas.microsoft.com/office/powerpoint/2012/main" userId="108c5194dfa573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FE699"/>
    <a:srgbClr val="FFFFFF"/>
    <a:srgbClr val="B8B8B8"/>
    <a:srgbClr val="C5E0B4"/>
    <a:srgbClr val="F889FF"/>
    <a:srgbClr val="9987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08" autoAdjust="0"/>
    <p:restoredTop sz="85493" autoAdjust="0"/>
  </p:normalViewPr>
  <p:slideViewPr>
    <p:cSldViewPr snapToGrid="0" snapToObjects="1">
      <p:cViewPr varScale="1">
        <p:scale>
          <a:sx n="105" d="100"/>
          <a:sy n="105" d="100"/>
        </p:scale>
        <p:origin x="432" y="176"/>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a:ea typeface="Microsoft YaHei"/>
                <a:cs typeface="Arial"/>
              </a:defRPr>
            </a:lvl1pPr>
          </a:lstStyle>
          <a:p>
            <a:endParaRPr lang="en-US">
              <a:latin typeface="Arial"/>
              <a:ea typeface="Microsoft YaHei"/>
              <a:cs typeface="Arial"/>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a:ea typeface="Microsoft YaHei"/>
                <a:cs typeface="Arial"/>
              </a:defRPr>
            </a:lvl1pPr>
          </a:lstStyle>
          <a:p>
            <a:fld id="{ACB64295-A23D-FF47-AB9D-EC3A9642ACBB}" type="datetimeFigureOut">
              <a:rPr lang="en-US" smtClean="0">
                <a:latin typeface="Arial"/>
                <a:ea typeface="Microsoft YaHei"/>
                <a:cs typeface="Arial"/>
              </a:rPr>
              <a:t>5/16/26</a:t>
            </a:fld>
            <a:endParaRPr lang="en-US">
              <a:latin typeface="Arial"/>
              <a:ea typeface="Microsoft YaHei"/>
              <a:cs typeface="Arial"/>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latin typeface="Arial"/>
              <a:ea typeface="Microsoft YaHei"/>
              <a:cs typeface="Arial"/>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a:ea typeface="Microsoft YaHei"/>
                <a:cs typeface="Arial"/>
              </a:defRPr>
            </a:lvl1pPr>
          </a:lstStyle>
          <a:p>
            <a:endParaRPr lang="en-US">
              <a:latin typeface="Arial"/>
              <a:ea typeface="Microsoft YaHei"/>
              <a:cs typeface="Arial"/>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a:ea typeface="Microsoft YaHei"/>
                <a:cs typeface="Arial"/>
              </a:defRPr>
            </a:lvl1pPr>
          </a:lstStyle>
          <a:p>
            <a:fld id="{841BA3F6-9033-5240-8178-EB280693EA5C}"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266586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icrosoft YaHei"/>
        <a:cs typeface="Arial"/>
      </a:defRPr>
    </a:lvl1pPr>
    <a:lvl2pPr marL="457200" algn="l" defTabSz="914400" rtl="0" eaLnBrk="1" latinLnBrk="0" hangingPunct="1">
      <a:defRPr sz="1200" kern="1200">
        <a:solidFill>
          <a:schemeClr val="tx1"/>
        </a:solidFill>
        <a:latin typeface="Arial"/>
        <a:ea typeface="Microsoft YaHei"/>
        <a:cs typeface="Arial"/>
      </a:defRPr>
    </a:lvl2pPr>
    <a:lvl3pPr marL="914400" algn="l" defTabSz="914400" rtl="0" eaLnBrk="1" latinLnBrk="0" hangingPunct="1">
      <a:defRPr sz="1200" kern="1200">
        <a:solidFill>
          <a:schemeClr val="tx1"/>
        </a:solidFill>
        <a:latin typeface="Arial"/>
        <a:ea typeface="Microsoft YaHei"/>
        <a:cs typeface="Arial"/>
      </a:defRPr>
    </a:lvl3pPr>
    <a:lvl4pPr marL="1371600" algn="l" defTabSz="914400" rtl="0" eaLnBrk="1" latinLnBrk="0" hangingPunct="1">
      <a:defRPr sz="1200" kern="1200">
        <a:solidFill>
          <a:schemeClr val="tx1"/>
        </a:solidFill>
        <a:latin typeface="Arial"/>
        <a:ea typeface="Microsoft YaHei"/>
        <a:cs typeface="Arial"/>
      </a:defRPr>
    </a:lvl4pPr>
    <a:lvl5pPr marL="1828800" algn="l" defTabSz="914400" rtl="0" eaLnBrk="1" latinLnBrk="0" hangingPunct="1">
      <a:defRPr sz="1200" kern="1200">
        <a:solidFill>
          <a:schemeClr val="tx1"/>
        </a:solidFill>
        <a:latin typeface="Arial"/>
        <a:ea typeface="Microsoft YaHei"/>
        <a:cs typeface="Arial"/>
      </a:defRPr>
    </a:lvl5pPr>
    <a:lvl6pPr marL="2286000" algn="l" defTabSz="914400" rtl="0" eaLnBrk="1" latinLnBrk="0" hangingPunct="1">
      <a:defRPr sz="1200" kern="1200">
        <a:solidFill>
          <a:schemeClr val="tx1"/>
        </a:solidFill>
        <a:latin typeface="Arial"/>
        <a:ea typeface="Microsoft YaHei"/>
        <a:cs typeface="Arial"/>
      </a:defRPr>
    </a:lvl6pPr>
    <a:lvl7pPr marL="2743200" algn="l" defTabSz="914400" rtl="0" eaLnBrk="1" latinLnBrk="0" hangingPunct="1">
      <a:defRPr sz="1200" kern="1200">
        <a:solidFill>
          <a:schemeClr val="tx1"/>
        </a:solidFill>
        <a:latin typeface="Arial"/>
        <a:ea typeface="Microsoft YaHei"/>
        <a:cs typeface="Arial"/>
      </a:defRPr>
    </a:lvl7pPr>
    <a:lvl8pPr marL="3200400" algn="l" defTabSz="914400" rtl="0" eaLnBrk="1" latinLnBrk="0" hangingPunct="1">
      <a:defRPr sz="1200" kern="1200">
        <a:solidFill>
          <a:schemeClr val="tx1"/>
        </a:solidFill>
        <a:latin typeface="Arial"/>
        <a:ea typeface="Microsoft YaHei"/>
        <a:cs typeface="Arial"/>
      </a:defRPr>
    </a:lvl8pPr>
    <a:lvl9pPr marL="3657600" algn="l" defTabSz="914400" rtl="0" eaLnBrk="1" latinLnBrk="0" hangingPunct="1">
      <a:defRPr sz="1200" kern="1200">
        <a:solidFill>
          <a:schemeClr val="tx1"/>
        </a:solidFill>
        <a:latin typeface="Arial"/>
        <a:ea typeface="Microsoft YaHei"/>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a:t>
            </a:fld>
            <a:endParaRPr lang="en-GB">
              <a:latin typeface="Arial"/>
              <a:ea typeface="Microsoft YaHei"/>
              <a:cs typeface="Arial"/>
            </a:endParaRPr>
          </a:p>
        </p:txBody>
      </p:sp>
      <p:sp>
        <p:nvSpPr>
          <p:cNvPr id="103426" name="Rectangle 2"/>
          <p:cNvSpPr>
            <a:spLocks noGrp="1" noRot="1" noChangeAspect="1" noChangeArrowheads="1" noTextEdit="1"/>
          </p:cNvSpPr>
          <p:nvPr>
            <p:ph type="sldImg"/>
          </p:nvPr>
        </p:nvSpPr>
        <p:spPr>
          <a:xfrm>
            <a:off x="685800" y="1143000"/>
            <a:ext cx="5486400" cy="3086100"/>
          </a:xfrm>
          <a:ln/>
        </p:spPr>
      </p:sp>
      <p:sp>
        <p:nvSpPr>
          <p:cNvPr id="103427" name="Rectangle 3"/>
          <p:cNvSpPr>
            <a:spLocks noGrp="1" noChangeArrowheads="1"/>
          </p:cNvSpPr>
          <p:nvPr>
            <p:ph type="body" idx="1"/>
          </p:nvPr>
        </p:nvSpPr>
        <p:spPr/>
        <p:txBody>
          <a:bodyPr/>
          <a:lstStyle/>
          <a:p>
            <a:r>
              <a:rPr lang="en-US" dirty="0">
                <a:latin typeface="Arial"/>
                <a:ea typeface="Microsoft YaHei"/>
                <a:cs typeface="Arial"/>
              </a:rPr>
              <a:t>On this opening slide, we introduce the topic of the lecture: leveraging foundation models for multimodal recommendation.</a:t>
            </a:r>
          </a:p>
          <a:p>
            <a:r>
              <a:rPr lang="en-US" dirty="0">
                <a:latin typeface="Arial"/>
                <a:ea typeface="Microsoft YaHei"/>
                <a:cs typeface="Arial"/>
              </a:rPr>
              <a:t>The motivation is that modern recommender systems are no longer limited to user-item IDs or interaction logs. Items in real systems usually come with rich content, such as product titles, descriptions, images, videos, audio, captions, and reviews.</a:t>
            </a:r>
          </a:p>
          <a:p>
            <a:r>
              <a:rPr lang="en-US" dirty="0">
                <a:latin typeface="Arial"/>
                <a:ea typeface="Microsoft YaHei"/>
                <a:cs typeface="Arial"/>
              </a:rPr>
              <a:t>At the same time, foundation models have become very powerful representation learners across different modalities. The main question for this talk is how these models can be used or adapted for recommendation tasks.</a:t>
            </a:r>
          </a:p>
          <a:p>
            <a:r>
              <a:rPr lang="en-US" dirty="0">
                <a:latin typeface="Arial"/>
                <a:ea typeface="Microsoft YaHei"/>
                <a:cs typeface="Arial"/>
              </a:rPr>
              <a:t>The lecture will move from conventional multimodal feature usage, to end-to-end adaptation of multimodal foundation models, and finally to multimodal generative recommendation.</a:t>
            </a:r>
          </a:p>
          <a:p>
            <a:r>
              <a:rPr lang="en-US" dirty="0">
                <a:latin typeface="Arial"/>
                <a:ea typeface="Microsoft YaHei"/>
                <a:cs typeface="Arial"/>
              </a:rPr>
              <a:t>So the key message from the beginning is that foundation models are changing multimodal recommendation from a feature engineering problem into a representation learning and adaptation problem.</a:t>
            </a:r>
          </a:p>
          <a:p>
            <a:endParaRPr lang="en-US" dirty="0">
              <a:latin typeface="Arial"/>
              <a:ea typeface="Microsoft YaHei"/>
              <a:cs typeface="Arial"/>
            </a:endParaRPr>
          </a:p>
        </p:txBody>
      </p:sp>
    </p:spTree>
    <p:extLst>
      <p:ext uri="{BB962C8B-B14F-4D97-AF65-F5344CB8AC3E}">
        <p14:creationId xmlns:p14="http://schemas.microsoft.com/office/powerpoint/2010/main" val="3885209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D6B07-C0D1-CBDC-E0CD-64CE3C5CEEE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ED23B52-23ED-8BA6-FDC5-A2F555B1B0B3}"/>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10</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4FF18ED3-DF48-355D-0C99-E5B0CF58EA93}"/>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AD2A62CF-FBBC-6172-162B-3CC4ACC462F0}"/>
              </a:ext>
            </a:extLst>
          </p:cNvPr>
          <p:cNvSpPr>
            <a:spLocks noGrp="1" noChangeArrowheads="1"/>
          </p:cNvSpPr>
          <p:nvPr>
            <p:ph type="body" idx="1"/>
          </p:nvPr>
        </p:nvSpPr>
        <p:spPr/>
        <p:txBody>
          <a:bodyPr/>
          <a:lstStyle/>
          <a:p>
            <a:r>
              <a:rPr lang="en-US" dirty="0">
                <a:latin typeface="Arial"/>
                <a:ea typeface="Microsoft YaHei"/>
                <a:cs typeface="Arial"/>
              </a:rPr>
              <a:t>On this slide, we introduce DRAGON, which integrates multimodal information into both item-item and user-item graph modeling.</a:t>
            </a:r>
          </a:p>
          <a:p>
            <a:r>
              <a:rPr lang="en-US" dirty="0">
                <a:latin typeface="Arial"/>
                <a:ea typeface="Microsoft YaHei"/>
                <a:cs typeface="Arial"/>
              </a:rPr>
              <a:t>The paper argues that user-item interactions are dyadic relations: recommendation depends on both user-side and item-side representations. Many previous multimodal graph models only strengthen one side, such as item-item relations, while leaving the other side under-modeled.</a:t>
            </a:r>
          </a:p>
          <a:p>
            <a:r>
              <a:rPr lang="en-US" dirty="0">
                <a:latin typeface="Arial"/>
                <a:ea typeface="Microsoft YaHei"/>
                <a:cs typeface="Arial"/>
              </a:rPr>
              <a:t>DRAGON addresses this by constructing homogeneous graphs for both users and items. The user-user graph is built from common interacted items, while the item-item graph is built from multimodal item features.</a:t>
            </a:r>
          </a:p>
          <a:p>
            <a:r>
              <a:rPr lang="en-US" dirty="0">
                <a:latin typeface="Arial"/>
                <a:ea typeface="Microsoft YaHei"/>
                <a:cs typeface="Arial"/>
              </a:rPr>
              <a:t>The model then combines these homogeneous graphs with the original heterogeneous user-item graph. In this way, user representations and item representations are both enhanced by high-order relational information.</a:t>
            </a:r>
          </a:p>
          <a:p>
            <a:r>
              <a:rPr lang="en-US" dirty="0">
                <a:latin typeface="Arial"/>
                <a:ea typeface="Microsoft YaHei"/>
                <a:cs typeface="Arial"/>
              </a:rPr>
              <a:t>The figure shows how multimodal representations flow into graph construction and then into final user-item prediction.</a:t>
            </a:r>
          </a:p>
          <a:p>
            <a:r>
              <a:rPr lang="en-US" dirty="0">
                <a:latin typeface="Arial"/>
                <a:ea typeface="Microsoft YaHei"/>
                <a:cs typeface="Arial"/>
              </a:rPr>
              <a:t>This slide completes the graph-based story: multimodal features can be used not only as item attributes, but also as signals for constructing richer graph structures on both sides of the recommendation problem.</a:t>
            </a:r>
          </a:p>
          <a:p>
            <a:endParaRPr lang="en-US" dirty="0">
              <a:latin typeface="Arial"/>
              <a:ea typeface="Microsoft YaHei"/>
              <a:cs typeface="Arial"/>
            </a:endParaRPr>
          </a:p>
        </p:txBody>
      </p:sp>
    </p:spTree>
    <p:extLst>
      <p:ext uri="{BB962C8B-B14F-4D97-AF65-F5344CB8AC3E}">
        <p14:creationId xmlns:p14="http://schemas.microsoft.com/office/powerpoint/2010/main" val="971025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1949B-9389-99D2-8ECA-2D945F37238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9F1BDE7-AEFA-E52E-C54E-D78BCD9FC6DE}"/>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11</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55DC07F7-53E7-E034-3D81-5C9E21EF53BF}"/>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0ECD7354-435E-1BAF-D158-E5DE284DBD00}"/>
              </a:ext>
            </a:extLst>
          </p:cNvPr>
          <p:cNvSpPr>
            <a:spLocks noGrp="1" noChangeArrowheads="1"/>
          </p:cNvSpPr>
          <p:nvPr>
            <p:ph type="body" idx="1"/>
          </p:nvPr>
        </p:nvSpPr>
        <p:spPr/>
        <p:txBody>
          <a:bodyPr/>
          <a:lstStyle/>
          <a:p>
            <a:r>
              <a:rPr lang="en-US" dirty="0">
                <a:latin typeface="Arial"/>
                <a:ea typeface="Microsoft YaHei"/>
                <a:cs typeface="Arial"/>
              </a:rPr>
              <a:t>On this slide, we organize the auxiliary-signal literature into four model families.</a:t>
            </a:r>
            <a:endParaRPr lang="en-US">
              <a:latin typeface="Arial"/>
              <a:ea typeface="Microsoft YaHei"/>
              <a:cs typeface="Arial"/>
            </a:endParaRPr>
          </a:p>
          <a:p>
            <a:r>
              <a:rPr lang="en-US" dirty="0">
                <a:latin typeface="Arial"/>
                <a:ea typeface="Microsoft YaHei"/>
                <a:cs typeface="Arial"/>
              </a:rPr>
              <a:t>Group 1 is simple fusion. These methods, such as VBPR and BM3, extract visual or textual features first and then combine them with collaborative embeddings. This is easy to implement and often strong as a baseline, but the multimodal information is usually injected only at the representation level.</a:t>
            </a:r>
            <a:endParaRPr lang="en-US">
              <a:latin typeface="Arial"/>
              <a:ea typeface="Microsoft YaHei"/>
              <a:cs typeface="Arial"/>
            </a:endParaRPr>
          </a:p>
          <a:p>
            <a:r>
              <a:rPr lang="en-US" dirty="0">
                <a:latin typeface="Arial"/>
                <a:ea typeface="Microsoft YaHei"/>
                <a:cs typeface="Arial"/>
              </a:rPr>
              <a:t>Group 2 is user-item graph modeling. Methods such as GRCN, DualGNN, MMGCN, SLMRec, and LGMRec use modality-aware user-item graphs or graph convolution to propagate multimodal preference signals between users and items.</a:t>
            </a:r>
            <a:endParaRPr lang="en-US">
              <a:latin typeface="Arial"/>
              <a:ea typeface="Microsoft YaHei"/>
              <a:cs typeface="Arial"/>
            </a:endParaRPr>
          </a:p>
          <a:p>
            <a:r>
              <a:rPr lang="en-US" dirty="0">
                <a:latin typeface="Arial"/>
                <a:ea typeface="Microsoft YaHei"/>
                <a:cs typeface="Arial"/>
              </a:rPr>
              <a:t>Group 3 is item-item graph modeling. LATTICE, FREEDOM, MGCN, DA-MRS, and SMORE focus on constructing item-item relations from multimodal content, so semantically similar items can support each other even when user interactions are sparse.</a:t>
            </a:r>
            <a:endParaRPr lang="en-US">
              <a:latin typeface="Arial"/>
              <a:ea typeface="Microsoft YaHei"/>
              <a:cs typeface="Arial"/>
            </a:endParaRPr>
          </a:p>
          <a:p>
            <a:r>
              <a:rPr lang="en-US" dirty="0">
                <a:latin typeface="Arial"/>
                <a:ea typeface="Microsoft YaHei"/>
                <a:cs typeface="Arial"/>
              </a:rPr>
              <a:t>Group 4 is hybrid graph modeling. Methods such as DRAGON and PGL combine multiple graph views, for example item-item relations and user-item relations, to capture both content similarity and collaborative preference structure.</a:t>
            </a:r>
            <a:endParaRPr lang="en-US">
              <a:latin typeface="Arial"/>
              <a:ea typeface="Microsoft YaHei"/>
              <a:cs typeface="Arial"/>
            </a:endParaRPr>
          </a:p>
          <a:p>
            <a:r>
              <a:rPr lang="en-US" dirty="0">
                <a:latin typeface="Arial"/>
                <a:ea typeface="Microsoft YaHei"/>
                <a:cs typeface="Arial"/>
              </a:rPr>
              <a:t>The main message is that multimodal features can enter the recommender at different locations: as fused embeddings, as user-item propagation signals, as item-item similarity graphs, or as hybrid graph structures. This taxonomy helps us understand the papers discussed in the previous slides and motivates the reproducibility question on the next slide.</a:t>
            </a:r>
            <a:endParaRPr lang="en-US">
              <a:latin typeface="Arial"/>
              <a:ea typeface="Microsoft YaHei"/>
              <a:cs typeface="Arial"/>
            </a:endParaRPr>
          </a:p>
        </p:txBody>
      </p:sp>
    </p:spTree>
    <p:extLst>
      <p:ext uri="{BB962C8B-B14F-4D97-AF65-F5344CB8AC3E}">
        <p14:creationId xmlns:p14="http://schemas.microsoft.com/office/powerpoint/2010/main" val="3050418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7A298-4FDD-0E53-9916-1BF5467A705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2C73C58-18E8-273D-3C85-E9E039EC55E0}"/>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12</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A76AF77C-D1A7-3F17-34CC-7869583389B9}"/>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0ADBA974-CB60-6C5D-67A1-A6359EB70F61}"/>
              </a:ext>
            </a:extLst>
          </p:cNvPr>
          <p:cNvSpPr>
            <a:spLocks noGrp="1" noChangeArrowheads="1"/>
          </p:cNvSpPr>
          <p:nvPr>
            <p:ph type="body" idx="1"/>
          </p:nvPr>
        </p:nvSpPr>
        <p:spPr/>
        <p:txBody>
          <a:bodyPr/>
          <a:lstStyle/>
          <a:p>
            <a:r>
              <a:rPr lang="en-US" dirty="0">
                <a:latin typeface="Arial"/>
                <a:ea typeface="Microsoft YaHei"/>
                <a:cs typeface="Arial"/>
              </a:rPr>
              <a:t>On this slide, we present a reproducibility and empirical study asking a very direct question: are multimodal embeddings truly beneficial for recommendation?</a:t>
            </a:r>
          </a:p>
          <a:p>
            <a:r>
              <a:rPr lang="en-US" dirty="0">
                <a:latin typeface="Arial"/>
                <a:ea typeface="Microsoft YaHei"/>
                <a:cs typeface="Arial"/>
              </a:rPr>
              <a:t>This paper studies multimodal recommendation models using a modality knockout strategy. Instead of only comparing full models, it removes or perturbs specific modalities to test whether text and visual embeddings are actually contributing.</a:t>
            </a:r>
          </a:p>
          <a:p>
            <a:r>
              <a:rPr lang="en-US" dirty="0">
                <a:latin typeface="Arial"/>
                <a:ea typeface="Microsoft YaHei"/>
                <a:cs typeface="Arial"/>
              </a:rPr>
              <a:t>The bar charts compare the original baseline setting with dual knockout, textual knockout, and visual knockout across several models and datasets, including Baby, Clothing, and Sports.</a:t>
            </a:r>
          </a:p>
          <a:p>
            <a:r>
              <a:rPr lang="en-US" dirty="0">
                <a:latin typeface="Arial"/>
                <a:ea typeface="Microsoft YaHei"/>
                <a:cs typeface="Arial"/>
              </a:rPr>
              <a:t>The key finding is nuanced. Multimodal embeddings can help, especially when they are integrated through stronger graph-based fusion mechanisms. However, the benefit is not uniform across all models.</a:t>
            </a:r>
          </a:p>
          <a:p>
            <a:r>
              <a:rPr lang="en-US" dirty="0">
                <a:latin typeface="Arial"/>
                <a:ea typeface="Microsoft YaHei"/>
                <a:cs typeface="Arial"/>
              </a:rPr>
              <a:t>A particularly important observation is that text alone often performs close to the full multimodal setting, while image-only signals are frequently weaker. This challenges the assumption that simply adding more modalities always improves recommendation.</a:t>
            </a:r>
          </a:p>
          <a:p>
            <a:r>
              <a:rPr lang="en-US" dirty="0">
                <a:latin typeface="Arial"/>
                <a:ea typeface="Microsoft YaHei"/>
                <a:cs typeface="Arial"/>
              </a:rPr>
              <a:t>So the takeaway is that multimodal recommendation needs careful evaluation. We should ask not only whether multimodal features are used, but also which modality is useful, under which model design, and in which dataset.</a:t>
            </a:r>
          </a:p>
          <a:p>
            <a:endParaRPr lang="en-US" dirty="0">
              <a:latin typeface="Arial"/>
              <a:ea typeface="Microsoft YaHei"/>
              <a:cs typeface="Arial"/>
            </a:endParaRPr>
          </a:p>
        </p:txBody>
      </p:sp>
    </p:spTree>
    <p:extLst>
      <p:ext uri="{BB962C8B-B14F-4D97-AF65-F5344CB8AC3E}">
        <p14:creationId xmlns:p14="http://schemas.microsoft.com/office/powerpoint/2010/main" val="430418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902E7-B4BC-FF59-C782-481888597BA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C54ABF0-5990-D5DD-E95A-9C8F4043CA8C}"/>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13</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209292B1-CE31-7933-45CC-86598C75F516}"/>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5ED2BE44-A882-2D7B-7E85-85F1B1EE0006}"/>
              </a:ext>
            </a:extLst>
          </p:cNvPr>
          <p:cNvSpPr>
            <a:spLocks noGrp="1" noChangeArrowheads="1"/>
          </p:cNvSpPr>
          <p:nvPr>
            <p:ph type="body" idx="1"/>
          </p:nvPr>
        </p:nvSpPr>
        <p:spPr/>
        <p:txBody>
          <a:bodyPr/>
          <a:lstStyle/>
          <a:p>
            <a:r>
              <a:rPr lang="en-US" dirty="0">
                <a:latin typeface="Arial"/>
                <a:ea typeface="Microsoft YaHei"/>
                <a:cs typeface="Arial"/>
              </a:rPr>
              <a:t>On this slide, we summarize the practical lessons from the reproducibility study.</a:t>
            </a:r>
            <a:endParaRPr lang="en-US">
              <a:latin typeface="Arial"/>
              <a:ea typeface="Microsoft YaHei"/>
              <a:cs typeface="Arial"/>
            </a:endParaRPr>
          </a:p>
          <a:p>
            <a:r>
              <a:rPr lang="en-US" dirty="0">
                <a:latin typeface="Arial"/>
                <a:ea typeface="Microsoft YaHei"/>
                <a:cs typeface="Arial"/>
              </a:rPr>
              <a:t>The first lesson is to report modality ablations. A model may claim that multimodal information improves recommendation, but without removing or knocking out individual modalities, it is difficult to know whether the gain actually comes from text, image, both modalities, or simply from a stronger backbone.</a:t>
            </a:r>
            <a:endParaRPr lang="en-US">
              <a:latin typeface="Arial"/>
              <a:ea typeface="Microsoft YaHei"/>
              <a:cs typeface="Arial"/>
            </a:endParaRPr>
          </a:p>
          <a:p>
            <a:r>
              <a:rPr lang="en-US" dirty="0">
                <a:latin typeface="Arial"/>
                <a:ea typeface="Microsoft YaHei"/>
                <a:cs typeface="Arial"/>
              </a:rPr>
              <a:t>The second lesson is that text is often a very strong baseline. In many recommendation datasets, item titles, descriptions, tags, and category information already encode much of the semantic signal that the recommender needs. Therefore, when compute or data is limited, a strong text representation combined with collaborative signals may capture a large portion of the multimodal benefit.</a:t>
            </a:r>
            <a:endParaRPr lang="en-US">
              <a:latin typeface="Arial"/>
              <a:ea typeface="Microsoft YaHei"/>
              <a:cs typeface="Arial"/>
            </a:endParaRPr>
          </a:p>
          <a:p>
            <a:r>
              <a:rPr lang="en-US" dirty="0">
                <a:latin typeface="Arial"/>
                <a:ea typeface="Microsoft YaHei"/>
                <a:cs typeface="Arial"/>
              </a:rPr>
              <a:t>The third lesson is to be cautious with simple fusion baselines. Concatenation or summation can sometimes produce improvements because of changes in dimensionality, regularization, optimization, or numerical scale, rather than because the model has genuinely learned useful cross-modal interactions.</a:t>
            </a:r>
            <a:endParaRPr lang="en-US">
              <a:latin typeface="Arial"/>
              <a:ea typeface="Microsoft YaHei"/>
              <a:cs typeface="Arial"/>
            </a:endParaRPr>
          </a:p>
          <a:p>
            <a:r>
              <a:rPr lang="en-US" dirty="0">
                <a:latin typeface="Arial"/>
                <a:ea typeface="Microsoft YaHei"/>
                <a:cs typeface="Arial"/>
              </a:rPr>
              <a:t>For future experiments, the recommended checklist is simple: compare against strong single-modality baselines, report whole-modality and individual-modality knockouts, and separate architectural gains from true multimodal gains. This makes empirical claims in multimodal recommendation more reliable.</a:t>
            </a:r>
            <a:endParaRPr lang="en-US">
              <a:latin typeface="Arial"/>
              <a:ea typeface="Microsoft YaHei"/>
              <a:cs typeface="Arial"/>
            </a:endParaRPr>
          </a:p>
        </p:txBody>
      </p:sp>
    </p:spTree>
    <p:extLst>
      <p:ext uri="{BB962C8B-B14F-4D97-AF65-F5344CB8AC3E}">
        <p14:creationId xmlns:p14="http://schemas.microsoft.com/office/powerpoint/2010/main" val="3510122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2C2EB-FF7A-B33C-1901-F106FDB6F0B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A04A41A-03D0-202D-3640-846D625E4222}"/>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14</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3248D12D-BCA1-9CB2-5432-DAFC8402BBF9}"/>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10D14C85-25E0-AB78-69E9-8F114C035897}"/>
              </a:ext>
            </a:extLst>
          </p:cNvPr>
          <p:cNvSpPr>
            <a:spLocks noGrp="1" noChangeArrowheads="1"/>
          </p:cNvSpPr>
          <p:nvPr>
            <p:ph type="body" idx="1"/>
          </p:nvPr>
        </p:nvSpPr>
        <p:spPr/>
        <p:txBody>
          <a:bodyPr/>
          <a:lstStyle/>
          <a:p>
            <a:r>
              <a:rPr lang="en-US" dirty="0">
                <a:latin typeface="Arial"/>
                <a:ea typeface="Microsoft YaHei"/>
                <a:cs typeface="Arial"/>
              </a:rPr>
              <a:t>On this slide, we introduce MMRec as an experimental framework for multimodal recommendation.</a:t>
            </a:r>
          </a:p>
          <a:p>
            <a:r>
              <a:rPr lang="en-US" dirty="0">
                <a:latin typeface="Arial"/>
                <a:ea typeface="Microsoft YaHei"/>
                <a:cs typeface="Arial"/>
              </a:rPr>
              <a:t>A major challenge in this area is reproducibility. Different papers often use different preprocessing pipelines, data splits, feature extraction methods, evaluation protocols, and implementation details.</a:t>
            </a:r>
          </a:p>
          <a:p>
            <a:r>
              <a:rPr lang="en-US" dirty="0">
                <a:latin typeface="Arial"/>
                <a:ea typeface="Microsoft YaHei"/>
                <a:cs typeface="Arial"/>
              </a:rPr>
              <a:t>MMRec aims to standardize this process. The framework organizes the workflow into raw data, data encapsulation, trainer, evaluation, and configuration modules.</a:t>
            </a:r>
          </a:p>
          <a:p>
            <a:r>
              <a:rPr lang="en-US" dirty="0">
                <a:latin typeface="Arial"/>
                <a:ea typeface="Microsoft YaHei"/>
                <a:cs typeface="Arial"/>
              </a:rPr>
              <a:t>On the data side, it supports operations such as k-core filtering, ID alignment, data splitting, and multimodal information vectorization. These steps are crucial because multimodal recommendation results can be highly sensitive to preprocessing.</a:t>
            </a:r>
          </a:p>
          <a:p>
            <a:r>
              <a:rPr lang="en-US" dirty="0">
                <a:latin typeface="Arial"/>
                <a:ea typeface="Microsoft YaHei"/>
                <a:cs typeface="Arial"/>
              </a:rPr>
              <a:t>On the model side, it provides a unified PyTorch-based backend for training and evaluating multimodal recommendation models.</a:t>
            </a:r>
          </a:p>
          <a:p>
            <a:r>
              <a:rPr lang="en-US" dirty="0">
                <a:latin typeface="Arial"/>
                <a:ea typeface="Microsoft YaHei"/>
                <a:cs typeface="Arial"/>
              </a:rPr>
              <a:t>The main takeaway is that as multimodal recommendation becomes more complex, toolkits like MMRec are important for fair comparison, reproducible experimentation, and faster development of new methods.</a:t>
            </a:r>
          </a:p>
          <a:p>
            <a:endParaRPr lang="en-US" dirty="0">
              <a:latin typeface="Arial"/>
              <a:ea typeface="Microsoft YaHei"/>
              <a:cs typeface="Arial"/>
            </a:endParaRPr>
          </a:p>
        </p:txBody>
      </p:sp>
    </p:spTree>
    <p:extLst>
      <p:ext uri="{BB962C8B-B14F-4D97-AF65-F5344CB8AC3E}">
        <p14:creationId xmlns:p14="http://schemas.microsoft.com/office/powerpoint/2010/main" val="2005174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2E84-4BD7-3BCA-F812-BED12526495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DD1260A-D527-5B12-6678-AA6F867F95DD}"/>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15</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C853D041-564B-F640-921A-8785137E333A}"/>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58A3F43B-0E97-9AA6-71B7-0A405D6669B6}"/>
              </a:ext>
            </a:extLst>
          </p:cNvPr>
          <p:cNvSpPr>
            <a:spLocks noGrp="1" noChangeArrowheads="1"/>
          </p:cNvSpPr>
          <p:nvPr>
            <p:ph type="body" idx="1"/>
          </p:nvPr>
        </p:nvSpPr>
        <p:spPr/>
        <p:txBody>
          <a:bodyPr/>
          <a:lstStyle/>
          <a:p>
            <a:r>
              <a:rPr lang="en-US" dirty="0">
                <a:latin typeface="Arial"/>
                <a:ea typeface="Microsoft YaHei"/>
                <a:cs typeface="Arial"/>
              </a:rPr>
              <a:t>On this slide, we briefly connect auxiliary multimodal signals to the sequential recommendation setting.</a:t>
            </a:r>
          </a:p>
          <a:p>
            <a:r>
              <a:rPr lang="en-US" dirty="0">
                <a:latin typeface="Arial"/>
                <a:ea typeface="Microsoft YaHei"/>
                <a:cs typeface="Arial"/>
              </a:rPr>
              <a:t>The figure shows HM4SR, a Hierarchical Time-Aware Mixture of Experts model for multimodal sequential recommendation.</a:t>
            </a:r>
          </a:p>
          <a:p>
            <a:r>
              <a:rPr lang="en-US" dirty="0">
                <a:latin typeface="Arial"/>
                <a:ea typeface="Microsoft YaHei"/>
                <a:cs typeface="Arial"/>
              </a:rPr>
              <a:t>The task here is not only to recommend items based on static user-item interactions, but to predict the next item from a user's historical sequence. This makes temporal order and user interest evolution important.</a:t>
            </a:r>
          </a:p>
          <a:p>
            <a:r>
              <a:rPr lang="en-US" dirty="0">
                <a:latin typeface="Arial"/>
                <a:ea typeface="Microsoft YaHei"/>
                <a:cs typeface="Arial"/>
              </a:rPr>
              <a:t>HM4SR uses BERT to encode textual information, ViT to encode image information, and ID embeddings to preserve collaborative signals. Then it applies a hierarchical mixture-of-experts design.</a:t>
            </a:r>
          </a:p>
          <a:p>
            <a:r>
              <a:rPr lang="en-US" dirty="0">
                <a:latin typeface="Arial"/>
                <a:ea typeface="Microsoft YaHei"/>
                <a:cs typeface="Arial"/>
              </a:rPr>
              <a:t>The Interactive MoE is used to extract useful multimodal interest information, while the Temporal MoE incorporates explicit time signals, such as timestamps and intervals. The right side also shows auxiliary multi-task learning and contrastive learning objectives.</a:t>
            </a:r>
          </a:p>
          <a:p>
            <a:r>
              <a:rPr lang="en-US" dirty="0">
                <a:latin typeface="Arial"/>
                <a:ea typeface="Microsoft YaHei"/>
                <a:cs typeface="Arial"/>
              </a:rPr>
              <a:t>This slide shows that even in sequential recommendation, multimodal features are often treated as auxiliary representations. They help enrich item states and model user interests, but the central task is still sequence-based next-item prediction.</a:t>
            </a:r>
          </a:p>
          <a:p>
            <a:endParaRPr lang="en-US" dirty="0">
              <a:latin typeface="Arial"/>
              <a:ea typeface="Microsoft YaHei"/>
              <a:cs typeface="Arial"/>
            </a:endParaRPr>
          </a:p>
        </p:txBody>
      </p:sp>
    </p:spTree>
    <p:extLst>
      <p:ext uri="{BB962C8B-B14F-4D97-AF65-F5344CB8AC3E}">
        <p14:creationId xmlns:p14="http://schemas.microsoft.com/office/powerpoint/2010/main" val="769172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77005-15D0-D727-FB77-0627F44C0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26424-1FCF-6378-76D4-A51F4CBDB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AD79C-3BA0-49D1-8E84-B65142779DEC}"/>
              </a:ext>
            </a:extLst>
          </p:cNvPr>
          <p:cNvSpPr>
            <a:spLocks noGrp="1"/>
          </p:cNvSpPr>
          <p:nvPr>
            <p:ph type="body" idx="1"/>
          </p:nvPr>
        </p:nvSpPr>
        <p:spPr/>
        <p:txBody>
          <a:bodyPr/>
          <a:lstStyle/>
          <a:p>
            <a:r>
              <a:rPr lang="en-US" dirty="0"/>
              <a:t>This section shows the classical way of using multimodal information in recommendation. Text, image, audio, and video features are usually extracted first and then injected into an existing recommender model as auxiliary signals. These features can improve item representation, construct user-item graphs, or build item-item semantic relations. However, the key takeaway is that multimodal features are not automatically useful. Their contribution depends on the modality, dataset, and model design. Therefore, careful ablation and reproducible evaluation are essential.</a:t>
            </a:r>
          </a:p>
        </p:txBody>
      </p:sp>
      <p:sp>
        <p:nvSpPr>
          <p:cNvPr id="4" name="Slide Number Placeholder 3">
            <a:extLst>
              <a:ext uri="{FF2B5EF4-FFF2-40B4-BE49-F238E27FC236}">
                <a16:creationId xmlns:a16="http://schemas.microsoft.com/office/drawing/2014/main" id="{7772D914-FF58-65DE-B015-C48AE9952CA3}"/>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16</a:t>
            </a:fld>
            <a:endParaRPr lang="en-GB">
              <a:latin typeface="Arial"/>
              <a:ea typeface="Microsoft YaHei"/>
              <a:cs typeface="Arial"/>
            </a:endParaRPr>
          </a:p>
        </p:txBody>
      </p:sp>
    </p:spTree>
    <p:extLst>
      <p:ext uri="{BB962C8B-B14F-4D97-AF65-F5344CB8AC3E}">
        <p14:creationId xmlns:p14="http://schemas.microsoft.com/office/powerpoint/2010/main" val="380687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7831C-CE83-FC40-2F74-6D9598C547D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85E3B30-AC2E-80B3-7B65-05BF196D93F3}"/>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17</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611995FA-AC72-5E67-59D9-1E8765990A26}"/>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3C34A2CB-9B7C-FB8C-8B1D-A9D9D7EFBB54}"/>
              </a:ext>
            </a:extLst>
          </p:cNvPr>
          <p:cNvSpPr>
            <a:spLocks noGrp="1" noChangeArrowheads="1"/>
          </p:cNvSpPr>
          <p:nvPr>
            <p:ph type="body" idx="1"/>
          </p:nvPr>
        </p:nvSpPr>
        <p:spPr/>
        <p:txBody>
          <a:bodyPr/>
          <a:lstStyle/>
          <a:p>
            <a:r>
              <a:rPr lang="en-US" dirty="0">
                <a:latin typeface="Arial"/>
                <a:ea typeface="Microsoft YaHei"/>
                <a:cs typeface="Arial"/>
              </a:rPr>
              <a:t>This slide marks the transition into the second major technical part: end-to-end multimodal recommendation.</a:t>
            </a:r>
          </a:p>
          <a:p>
            <a:r>
              <a:rPr lang="en-US" dirty="0">
                <a:latin typeface="Arial"/>
                <a:ea typeface="Microsoft YaHei"/>
                <a:cs typeface="Arial"/>
              </a:rPr>
              <a:t>The previous section focused on using multimodal features as auxiliary signals. In most of those methods, images or text are encoded first, and the extracted embeddings are then consumed by a recommender model.</a:t>
            </a:r>
          </a:p>
          <a:p>
            <a:r>
              <a:rPr lang="en-US" dirty="0">
                <a:latin typeface="Arial"/>
                <a:ea typeface="Microsoft YaHei"/>
                <a:cs typeface="Arial"/>
              </a:rPr>
              <a:t>The limitation is that the multimodal encoder may not be optimized for recommendation. A feature extractor trained for image classification or language modeling may not capture the user preference signals that matter for ranking items.</a:t>
            </a:r>
          </a:p>
          <a:p>
            <a:r>
              <a:rPr lang="en-US" dirty="0">
                <a:latin typeface="Arial"/>
                <a:ea typeface="Microsoft YaHei"/>
                <a:cs typeface="Arial"/>
              </a:rPr>
              <a:t>In this section, we shift to a more ambitious setting. We ask whether foundation models such as BERT, ViT, GPT-style models, and large multimodal encoders can be adapted directly to recommendation tasks.</a:t>
            </a:r>
          </a:p>
          <a:p>
            <a:r>
              <a:rPr lang="en-US" dirty="0">
                <a:latin typeface="Arial"/>
                <a:ea typeface="Microsoft YaHei"/>
                <a:cs typeface="Arial"/>
              </a:rPr>
              <a:t>This shift introduces new opportunities, such as transferable item representations and stronger cold-start ability, but also new challenges, especially high training cost, memory cost, and modality-specific adaptation design.</a:t>
            </a:r>
          </a:p>
          <a:p>
            <a:endParaRPr lang="en-US" dirty="0">
              <a:latin typeface="Arial"/>
              <a:ea typeface="Microsoft YaHei"/>
              <a:cs typeface="Arial"/>
            </a:endParaRPr>
          </a:p>
        </p:txBody>
      </p:sp>
    </p:spTree>
    <p:extLst>
      <p:ext uri="{BB962C8B-B14F-4D97-AF65-F5344CB8AC3E}">
        <p14:creationId xmlns:p14="http://schemas.microsoft.com/office/powerpoint/2010/main" val="330845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498BC-E419-F374-3AF2-3D24FD7B579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13A5876-73D5-F4B9-8174-B3FB067928C9}"/>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18</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14E2E6AD-6A94-16FB-D887-AC5CF887AAC6}"/>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1B4B1533-75DE-C1EE-163B-347282AA1A92}"/>
              </a:ext>
            </a:extLst>
          </p:cNvPr>
          <p:cNvSpPr>
            <a:spLocks noGrp="1" noChangeArrowheads="1"/>
          </p:cNvSpPr>
          <p:nvPr>
            <p:ph type="body" idx="1"/>
          </p:nvPr>
        </p:nvSpPr>
        <p:spPr/>
        <p:txBody>
          <a:bodyPr/>
          <a:lstStyle/>
          <a:p>
            <a:r>
              <a:rPr lang="en-US" dirty="0"/>
              <a:t>On this slide, we summarize the research storyline of end-to-end multimodal recommendation.</a:t>
            </a:r>
          </a:p>
          <a:p>
            <a:r>
              <a:rPr lang="en-US" dirty="0"/>
              <a:t>The key idea is that this line of work gradually evolves from basic end-to-end multimodal modeling toward more efficient, scalable, and general adaptation frameworks.</a:t>
            </a:r>
          </a:p>
          <a:p>
            <a:r>
              <a:rPr lang="en-US" dirty="0"/>
              <a:t>First, </a:t>
            </a:r>
            <a:r>
              <a:rPr lang="en-US" b="1" dirty="0" err="1"/>
              <a:t>MoRec</a:t>
            </a:r>
            <a:r>
              <a:rPr lang="en-US" dirty="0"/>
              <a:t> represents an early step in this direction. It studies end-to-end multimodal recommendation with ID-free modeling, where the model relies more directly on item content instead of traditional item IDs.</a:t>
            </a:r>
          </a:p>
          <a:p>
            <a:r>
              <a:rPr lang="en-US" dirty="0"/>
              <a:t>Then, </a:t>
            </a:r>
            <a:r>
              <a:rPr lang="en-US" b="1" dirty="0" err="1"/>
              <a:t>PMMRec</a:t>
            </a:r>
            <a:r>
              <a:rPr lang="en-US" dirty="0"/>
              <a:t> moves to a dual-encoder framework and performs full fine-tuning. This shows that foundation encoders can be directly adapted for recommendation tasks, but full fine-tuning can be expensive.</a:t>
            </a:r>
          </a:p>
          <a:p>
            <a:r>
              <a:rPr lang="en-US" dirty="0"/>
              <a:t>Next, </a:t>
            </a:r>
            <a:r>
              <a:rPr lang="en-US" b="1" dirty="0"/>
              <a:t>Adapter4Rec</a:t>
            </a:r>
            <a:r>
              <a:rPr lang="en-US" dirty="0"/>
              <a:t> introduces PEFT, or parameter-efficient fine-tuning, into end-to-end multimodal recommendation. Instead of updating the whole foundation model, it updates small adapter modules, making adaptation more practical.</a:t>
            </a:r>
          </a:p>
          <a:p>
            <a:r>
              <a:rPr lang="en-US" dirty="0"/>
              <a:t>After that, </a:t>
            </a:r>
            <a:r>
              <a:rPr lang="en-US" b="1" dirty="0"/>
              <a:t>IISAN</a:t>
            </a:r>
            <a:r>
              <a:rPr lang="en-US" dirty="0"/>
              <a:t> further improves efficiency. Its main contribution is to make end-to-end adaptation much cheaper while still maintaining strong recommendation performance.</a:t>
            </a:r>
          </a:p>
          <a:p>
            <a:r>
              <a:rPr lang="en-US" dirty="0"/>
              <a:t>Then, </a:t>
            </a:r>
            <a:r>
              <a:rPr lang="en-US" b="1" dirty="0"/>
              <a:t>IISAN-Versa</a:t>
            </a:r>
            <a:r>
              <a:rPr lang="en-US" dirty="0"/>
              <a:t> extends this idea to larger LLMs and stronger backbone models. This is important because real-world foundation models are often asymmetric, especially when text encoders are much deeper than vision encoders.</a:t>
            </a:r>
          </a:p>
          <a:p>
            <a:r>
              <a:rPr lang="en-US" dirty="0"/>
              <a:t>Finally, </a:t>
            </a:r>
            <a:r>
              <a:rPr lang="en-US" b="1" dirty="0"/>
              <a:t>CROSSAN</a:t>
            </a:r>
            <a:r>
              <a:rPr lang="en-US" dirty="0"/>
              <a:t> broadens the framework from adapting one or two models to adapting multiple foundation models end-to-end. This moves the field toward more general multimodal recommendation systems that can handle richer modalities and model combinations.</a:t>
            </a:r>
          </a:p>
          <a:p>
            <a:r>
              <a:rPr lang="en-US" dirty="0"/>
              <a:t>So the main takeaway is: end-to-end multimodal recommendation is not only about using foundation models, but also about how to adapt them efficiently and </a:t>
            </a:r>
            <a:r>
              <a:rPr lang="en-US" dirty="0" err="1"/>
              <a:t>scalably</a:t>
            </a:r>
            <a:r>
              <a:rPr lang="en-US" dirty="0"/>
              <a:t> for recommendation. The whole progression goes from </a:t>
            </a:r>
            <a:r>
              <a:rPr lang="en-US" b="1" dirty="0"/>
              <a:t>ID-free modeling</a:t>
            </a:r>
            <a:r>
              <a:rPr lang="en-US" dirty="0"/>
              <a:t>, to </a:t>
            </a:r>
            <a:r>
              <a:rPr lang="en-US" b="1" dirty="0"/>
              <a:t>full fine-tuning</a:t>
            </a:r>
            <a:r>
              <a:rPr lang="en-US" dirty="0"/>
              <a:t>, to </a:t>
            </a:r>
            <a:r>
              <a:rPr lang="en-US" b="1" dirty="0"/>
              <a:t>PEFT</a:t>
            </a:r>
            <a:r>
              <a:rPr lang="en-US" dirty="0"/>
              <a:t>, then to </a:t>
            </a:r>
            <a:r>
              <a:rPr lang="en-US" b="1" dirty="0"/>
              <a:t>efficient adaptation</a:t>
            </a:r>
            <a:r>
              <a:rPr lang="en-US" dirty="0"/>
              <a:t>, </a:t>
            </a:r>
            <a:r>
              <a:rPr lang="en-US" b="1" dirty="0"/>
              <a:t>larger models</a:t>
            </a:r>
            <a:r>
              <a:rPr lang="en-US" dirty="0"/>
              <a:t>, and finally </a:t>
            </a:r>
            <a:r>
              <a:rPr lang="en-US" b="1" dirty="0"/>
              <a:t>multi-model end-to-end adaptation</a:t>
            </a:r>
            <a:r>
              <a:rPr lang="en-US" dirty="0"/>
              <a:t>.</a:t>
            </a:r>
          </a:p>
        </p:txBody>
      </p:sp>
    </p:spTree>
    <p:extLst>
      <p:ext uri="{BB962C8B-B14F-4D97-AF65-F5344CB8AC3E}">
        <p14:creationId xmlns:p14="http://schemas.microsoft.com/office/powerpoint/2010/main" val="362827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47FA6-0D4C-90C7-B14E-79905403811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6615197-42E1-EB03-0233-59811082D089}"/>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19</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3FFC1E88-93B0-8207-7F61-B8D15FB8ADE7}"/>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1E99B57E-B1C1-77D5-49B4-CC33ED115BB1}"/>
              </a:ext>
            </a:extLst>
          </p:cNvPr>
          <p:cNvSpPr>
            <a:spLocks noGrp="1" noChangeArrowheads="1"/>
          </p:cNvSpPr>
          <p:nvPr>
            <p:ph type="body" idx="1"/>
          </p:nvPr>
        </p:nvSpPr>
        <p:spPr/>
        <p:txBody>
          <a:bodyPr/>
          <a:lstStyle/>
          <a:p>
            <a:r>
              <a:rPr lang="en-US" dirty="0">
                <a:latin typeface="Arial"/>
                <a:ea typeface="Microsoft YaHei"/>
                <a:cs typeface="Arial"/>
              </a:rPr>
              <a:t>Metaphor. MM encoder is the brickmaker, the </a:t>
            </a:r>
            <a:r>
              <a:rPr lang="zh-CN" altLang="en-US" dirty="0">
                <a:latin typeface="Arial"/>
                <a:ea typeface="Microsoft YaHei"/>
                <a:cs typeface="Arial"/>
              </a:rPr>
              <a:t> </a:t>
            </a:r>
            <a:r>
              <a:rPr lang="en-US" altLang="zh-CN" dirty="0">
                <a:latin typeface="Arial"/>
                <a:ea typeface="Microsoft YaHei"/>
                <a:cs typeface="Arial"/>
              </a:rPr>
              <a:t>recommender is a builder, no gradient flow makes the MM encoder like a compressing while preserving structure procedure but no </a:t>
            </a:r>
            <a:r>
              <a:rPr lang="en-US" altLang="zh-CN" dirty="0" err="1">
                <a:latin typeface="Arial"/>
                <a:ea typeface="Microsoft YaHei"/>
                <a:cs typeface="Arial"/>
              </a:rPr>
              <a:t>personilised</a:t>
            </a:r>
            <a:r>
              <a:rPr lang="en-US" altLang="zh-CN" dirty="0">
                <a:latin typeface="Arial"/>
                <a:ea typeface="Microsoft YaHei"/>
                <a:cs typeface="Arial"/>
              </a:rPr>
              <a:t> signal is </a:t>
            </a:r>
            <a:r>
              <a:rPr lang="en-US" altLang="zh-CN">
                <a:latin typeface="Arial"/>
                <a:ea typeface="Microsoft YaHei"/>
                <a:cs typeface="Arial"/>
              </a:rPr>
              <a:t>incorporated.</a:t>
            </a:r>
            <a:endParaRPr lang="en-US" dirty="0">
              <a:latin typeface="Arial"/>
              <a:ea typeface="Microsoft YaHei"/>
              <a:cs typeface="Arial"/>
            </a:endParaRPr>
          </a:p>
        </p:txBody>
      </p:sp>
    </p:spTree>
    <p:extLst>
      <p:ext uri="{BB962C8B-B14F-4D97-AF65-F5344CB8AC3E}">
        <p14:creationId xmlns:p14="http://schemas.microsoft.com/office/powerpoint/2010/main" val="563432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12AD-3169-7D35-F31A-2E33BF05843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A3A60CC-D9C7-2306-1899-927728186342}"/>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B940FDFF-0771-1C50-20AD-8DC0FC8D1369}"/>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2A3B0D23-FF15-36D9-0A60-976A65FDB299}"/>
              </a:ext>
            </a:extLst>
          </p:cNvPr>
          <p:cNvSpPr>
            <a:spLocks noGrp="1" noChangeArrowheads="1"/>
          </p:cNvSpPr>
          <p:nvPr>
            <p:ph type="body" idx="1"/>
          </p:nvPr>
        </p:nvSpPr>
        <p:spPr/>
        <p:txBody>
          <a:bodyPr/>
          <a:lstStyle/>
          <a:p>
            <a:r>
              <a:rPr lang="en-US" dirty="0">
                <a:latin typeface="Arial"/>
                <a:ea typeface="Microsoft YaHei"/>
                <a:cs typeface="Arial"/>
              </a:rPr>
              <a:t>On this slide, we outline the structure of the talk.</a:t>
            </a:r>
          </a:p>
          <a:p>
            <a:r>
              <a:rPr lang="en-US" dirty="0">
                <a:latin typeface="Arial"/>
                <a:ea typeface="Microsoft YaHei"/>
                <a:cs typeface="Arial"/>
              </a:rPr>
              <a:t>We start with the background, where we define multimodalities and foundation models in the recommendation context.</a:t>
            </a:r>
          </a:p>
          <a:p>
            <a:r>
              <a:rPr lang="en-US" dirty="0">
                <a:latin typeface="Arial"/>
                <a:ea typeface="Microsoft YaHei"/>
                <a:cs typeface="Arial"/>
              </a:rPr>
              <a:t>Then we discuss multimodal features as auxiliary signals. This part covers the classical line of work, where visual, textual, audio, or video features are usually extracted first and then injected into a recommender model.</a:t>
            </a:r>
          </a:p>
          <a:p>
            <a:r>
              <a:rPr lang="en-US" dirty="0">
                <a:latin typeface="Arial"/>
                <a:ea typeface="Microsoft YaHei"/>
                <a:cs typeface="Arial"/>
              </a:rPr>
              <a:t>After that, we move to end-to-end multimodal recommendation. Here the focus shifts from fixed feature extraction to adapting large pre-trained modality encoders, such as BERT, ViT, and LLMs, for recommendation tasks.</a:t>
            </a:r>
          </a:p>
          <a:p>
            <a:r>
              <a:rPr lang="en-US" dirty="0">
                <a:latin typeface="Arial"/>
                <a:ea typeface="Microsoft YaHei"/>
                <a:cs typeface="Arial"/>
              </a:rPr>
              <a:t>The fourth part is multimodal generative recommendation, where models generate item identifiers or semantic tokens instead of only scoring existing item embeddings.</a:t>
            </a:r>
          </a:p>
          <a:p>
            <a:r>
              <a:rPr lang="en-US" dirty="0">
                <a:latin typeface="Arial"/>
                <a:ea typeface="Microsoft YaHei"/>
                <a:cs typeface="Arial"/>
              </a:rPr>
              <a:t>Finally, we summarize the main takeaways and discuss what these trends imply for future recommender systems.</a:t>
            </a:r>
          </a:p>
          <a:p>
            <a:endParaRPr lang="en-US" dirty="0">
              <a:latin typeface="Arial"/>
              <a:ea typeface="Microsoft YaHei"/>
              <a:cs typeface="Arial"/>
            </a:endParaRPr>
          </a:p>
        </p:txBody>
      </p:sp>
    </p:spTree>
    <p:extLst>
      <p:ext uri="{BB962C8B-B14F-4D97-AF65-F5344CB8AC3E}">
        <p14:creationId xmlns:p14="http://schemas.microsoft.com/office/powerpoint/2010/main" val="894000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55747-864E-2ABF-B9DD-A643A6A6558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BA022B1-79FD-8970-E0E8-6BF672339CAE}"/>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20</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87D3C789-3C07-9273-95EB-09F8E56620B6}"/>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60D7702C-963E-5D6A-32F3-2674C9316C3E}"/>
              </a:ext>
            </a:extLst>
          </p:cNvPr>
          <p:cNvSpPr>
            <a:spLocks noGrp="1" noChangeArrowheads="1"/>
          </p:cNvSpPr>
          <p:nvPr>
            <p:ph type="body" idx="1"/>
          </p:nvPr>
        </p:nvSpPr>
        <p:spPr/>
        <p:txBody>
          <a:bodyPr/>
          <a:lstStyle/>
          <a:p>
            <a:r>
              <a:rPr lang="en-US" dirty="0">
                <a:latin typeface="Arial"/>
                <a:ea typeface="Microsoft YaHei"/>
                <a:cs typeface="Arial"/>
              </a:rPr>
              <a:t>On this slide, we introduce the motivation for end-to-end multimodal recommendation through the IDRec versus MoRec discussion.</a:t>
            </a:r>
          </a:p>
          <a:p>
            <a:r>
              <a:rPr lang="en-US" dirty="0">
                <a:latin typeface="Arial"/>
                <a:ea typeface="Microsoft YaHei"/>
                <a:cs typeface="Arial"/>
              </a:rPr>
              <a:t>Traditional recommender systems are often ID-based. They learn embeddings for users and items from interaction data, which is highly effective when items have enough historical feedback.</a:t>
            </a:r>
          </a:p>
          <a:p>
            <a:r>
              <a:rPr lang="en-US" dirty="0">
                <a:latin typeface="Arial"/>
                <a:ea typeface="Microsoft YaHei"/>
                <a:cs typeface="Arial"/>
              </a:rPr>
              <a:t>The paper 'Where to Go Next for Recommender Systems?' revisits whether modality-based recommenders can challenge ID-based recommenders when we use modern pre-trained text and image encoders.</a:t>
            </a:r>
          </a:p>
          <a:p>
            <a:r>
              <a:rPr lang="en-US" dirty="0">
                <a:latin typeface="Arial"/>
                <a:ea typeface="Microsoft YaHei"/>
                <a:cs typeface="Arial"/>
              </a:rPr>
              <a:t>The figure contrasts ID-based item representations with modality-based item representations. For the modality-based path, item titles and images are passed into pre-trained encoders, followed by dimension transformation layers and sequential recommenders such as SASRec.</a:t>
            </a:r>
          </a:p>
          <a:p>
            <a:r>
              <a:rPr lang="en-US" dirty="0">
                <a:latin typeface="Arial"/>
                <a:ea typeface="Microsoft YaHei"/>
                <a:cs typeface="Arial"/>
              </a:rPr>
              <a:t>The key insight is that with strong foundation models and end-to-end training, modality-based recommenders can become competitive with ID-based models, even in settings where ID-based methods are traditionally strong.</a:t>
            </a:r>
          </a:p>
          <a:p>
            <a:r>
              <a:rPr lang="en-US" dirty="0">
                <a:latin typeface="Arial"/>
                <a:ea typeface="Microsoft YaHei"/>
                <a:cs typeface="Arial"/>
              </a:rPr>
              <a:t>This slide sets up the core question of the section: if foundation models can represent raw item content well, how should we adapt them efficiently for recommendation?</a:t>
            </a:r>
          </a:p>
          <a:p>
            <a:endParaRPr lang="en-US" dirty="0">
              <a:latin typeface="Arial"/>
              <a:ea typeface="Microsoft YaHei"/>
              <a:cs typeface="Arial"/>
            </a:endParaRPr>
          </a:p>
        </p:txBody>
      </p:sp>
    </p:spTree>
    <p:extLst>
      <p:ext uri="{BB962C8B-B14F-4D97-AF65-F5344CB8AC3E}">
        <p14:creationId xmlns:p14="http://schemas.microsoft.com/office/powerpoint/2010/main" val="821451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4AC5-4294-BC7C-DF33-B91585A22F7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CD8AD35-E399-6713-9A9C-E824726A231C}"/>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21</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39D1C3FF-4B68-4F8D-C7D0-A2B11427BA2C}"/>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1F091621-3CBE-9C47-E5D2-145943F56B41}"/>
              </a:ext>
            </a:extLst>
          </p:cNvPr>
          <p:cNvSpPr>
            <a:spLocks noGrp="1" noChangeArrowheads="1"/>
          </p:cNvSpPr>
          <p:nvPr>
            <p:ph type="body" idx="1"/>
          </p:nvPr>
        </p:nvSpPr>
        <p:spPr/>
        <p:txBody>
          <a:bodyPr/>
          <a:lstStyle/>
          <a:p>
            <a:r>
              <a:rPr lang="en-US" dirty="0">
                <a:latin typeface="Arial"/>
                <a:ea typeface="Microsoft YaHei"/>
                <a:cs typeface="Arial"/>
              </a:rPr>
              <a:t>TS is way worse than E2E even with many </a:t>
            </a:r>
            <a:r>
              <a:rPr lang="en-US" dirty="0" err="1">
                <a:latin typeface="Arial"/>
                <a:ea typeface="Microsoft YaHei"/>
                <a:cs typeface="Arial"/>
              </a:rPr>
              <a:t>dnn</a:t>
            </a:r>
            <a:r>
              <a:rPr lang="en-US" dirty="0">
                <a:latin typeface="Arial"/>
                <a:ea typeface="Microsoft YaHei"/>
                <a:cs typeface="Arial"/>
              </a:rPr>
              <a:t> layers on top.</a:t>
            </a:r>
          </a:p>
        </p:txBody>
      </p:sp>
    </p:spTree>
    <p:extLst>
      <p:ext uri="{BB962C8B-B14F-4D97-AF65-F5344CB8AC3E}">
        <p14:creationId xmlns:p14="http://schemas.microsoft.com/office/powerpoint/2010/main" val="197352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7A7E-C2B1-6524-5DEF-8DC71C83971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96341C7-83D3-BE72-3B0D-A4F093F44724}"/>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22</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11FEEC3C-F7CD-04C1-CB4F-5CF99126ED7F}"/>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96DFFA5B-093B-C095-5C21-396A96B4AD98}"/>
              </a:ext>
            </a:extLst>
          </p:cNvPr>
          <p:cNvSpPr>
            <a:spLocks noGrp="1" noChangeArrowheads="1"/>
          </p:cNvSpPr>
          <p:nvPr>
            <p:ph type="body" idx="1"/>
          </p:nvPr>
        </p:nvSpPr>
        <p:spPr/>
        <p:txBody>
          <a:bodyPr/>
          <a:lstStyle/>
          <a:p>
            <a:r>
              <a:rPr lang="en-US" dirty="0">
                <a:latin typeface="Arial"/>
                <a:ea typeface="Microsoft YaHei"/>
                <a:cs typeface="Arial"/>
              </a:rPr>
              <a:t>On this slide, we introduce adapter-based transfer learning for recommender systems.</a:t>
            </a:r>
          </a:p>
          <a:p>
            <a:r>
              <a:rPr lang="en-US" dirty="0">
                <a:latin typeface="Arial"/>
                <a:ea typeface="Microsoft YaHei"/>
                <a:cs typeface="Arial"/>
              </a:rPr>
              <a:t>The paper studies whether adapters, which are small trainable modules inserted into large pre-trained models, can support parameter-efficient recommendation transfer.</a:t>
            </a:r>
          </a:p>
          <a:p>
            <a:r>
              <a:rPr lang="en-US" dirty="0">
                <a:latin typeface="Arial"/>
                <a:ea typeface="Microsoft YaHei"/>
                <a:cs typeface="Arial"/>
              </a:rPr>
              <a:t>The left side of the figure shows adapter modules inserted into text and image encoders. Instead of fine-tuning all BERT or ViT parameters, we only update a small number of adapter parameters and possibly a dimension transformation layer.</a:t>
            </a:r>
          </a:p>
          <a:p>
            <a:r>
              <a:rPr lang="en-US" dirty="0">
                <a:latin typeface="Arial"/>
                <a:ea typeface="Microsoft YaHei"/>
                <a:cs typeface="Arial"/>
              </a:rPr>
              <a:t>The right side shows how adapted item representations are then used by user encoders, such as SASRec or CPC-style models, for downstream recommendation.</a:t>
            </a:r>
          </a:p>
          <a:p>
            <a:r>
              <a:rPr lang="en-US" dirty="0">
                <a:latin typeface="Arial"/>
                <a:ea typeface="Microsoft YaHei"/>
                <a:cs typeface="Arial"/>
              </a:rPr>
              <a:t>This line of work is important because full fine-tuning of foundation models can be expensive, especially when we have multiple domains, multiple item modalities, and limited computational resources.</a:t>
            </a:r>
          </a:p>
          <a:p>
            <a:r>
              <a:rPr lang="en-US" dirty="0">
                <a:latin typeface="Arial"/>
                <a:ea typeface="Microsoft YaHei"/>
                <a:cs typeface="Arial"/>
              </a:rPr>
              <a:t>The key takeaway is that parameter-efficient transfer learning provides a practical bridge between foundation models and recommender systems. It allows us to adapt powerful encoders without retraining every parameter.</a:t>
            </a:r>
          </a:p>
          <a:p>
            <a:endParaRPr lang="en-US" dirty="0">
              <a:latin typeface="Arial"/>
              <a:ea typeface="Microsoft YaHei"/>
              <a:cs typeface="Arial"/>
            </a:endParaRPr>
          </a:p>
        </p:txBody>
      </p:sp>
    </p:spTree>
    <p:extLst>
      <p:ext uri="{BB962C8B-B14F-4D97-AF65-F5344CB8AC3E}">
        <p14:creationId xmlns:p14="http://schemas.microsoft.com/office/powerpoint/2010/main" val="4224779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71749-8DF2-F991-7930-A4BE0E92F7F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272988B-BBCE-CF7E-6F67-587A9F474954}"/>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23</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275395A4-DC08-9C82-859B-EACA81DA5654}"/>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8048CACA-FB7E-C92D-5A62-3E71BC55AB41}"/>
              </a:ext>
            </a:extLst>
          </p:cNvPr>
          <p:cNvSpPr>
            <a:spLocks noGrp="1" noChangeArrowheads="1"/>
          </p:cNvSpPr>
          <p:nvPr>
            <p:ph type="body" idx="1"/>
          </p:nvPr>
        </p:nvSpPr>
        <p:spPr/>
        <p:txBody>
          <a:bodyPr/>
          <a:lstStyle/>
          <a:p>
            <a:r>
              <a:rPr lang="en-US" dirty="0">
                <a:latin typeface="Arial"/>
                <a:ea typeface="Microsoft YaHei"/>
                <a:cs typeface="Arial"/>
              </a:rPr>
              <a:t>On this slide, we zoom into the Adapter4Rec architecture.</a:t>
            </a:r>
            <a:endParaRPr lang="en-US">
              <a:latin typeface="Arial"/>
              <a:ea typeface="Microsoft YaHei"/>
              <a:cs typeface="Arial"/>
            </a:endParaRPr>
          </a:p>
          <a:p>
            <a:r>
              <a:rPr lang="en-US" dirty="0">
                <a:latin typeface="Arial"/>
                <a:ea typeface="Microsoft YaHei"/>
                <a:cs typeface="Arial"/>
              </a:rPr>
              <a:t>The left side shows that pretrained modality encoders can be used for recommendation items. A text encoder, such as BERT, processes item text; an image encoder, such as ViT, processes item images. Instead of fully fine-tuning the whole encoder, small adapter blocks are inserted into the transformer layers, while most backbone parameters can remain fixed or only lightly updated.</a:t>
            </a:r>
            <a:endParaRPr lang="en-US">
              <a:latin typeface="Arial"/>
              <a:ea typeface="Microsoft YaHei"/>
              <a:cs typeface="Arial"/>
            </a:endParaRPr>
          </a:p>
          <a:p>
            <a:r>
              <a:rPr lang="en-US" dirty="0">
                <a:latin typeface="Arial"/>
                <a:ea typeface="Microsoft YaHei"/>
                <a:cs typeface="Arial"/>
              </a:rPr>
              <a:t>After the modality encoders produce item representations, a lightweight transfer or projection layer maps them into the recommendation space. This produces embeddings that can be consumed by downstream sequential or user behavior models.</a:t>
            </a:r>
            <a:endParaRPr lang="en-US">
              <a:latin typeface="Arial"/>
              <a:ea typeface="Microsoft YaHei"/>
              <a:cs typeface="Arial"/>
            </a:endParaRPr>
          </a:p>
          <a:p>
            <a:r>
              <a:rPr lang="en-US" dirty="0">
                <a:latin typeface="Arial"/>
                <a:ea typeface="Microsoft YaHei"/>
                <a:cs typeface="Arial"/>
              </a:rPr>
              <a:t>The right side shows that adapter modules can also be placed in the user encoder. The examples here connect the adapted item embeddings to representative recommendation architectures such as SASRec and CPC. This means the parameter-efficient idea is not restricted to the content encoder; it can also be applied inside the recommender itself.</a:t>
            </a:r>
            <a:endParaRPr lang="en-US">
              <a:latin typeface="Arial"/>
              <a:ea typeface="Microsoft YaHei"/>
              <a:cs typeface="Arial"/>
            </a:endParaRPr>
          </a:p>
          <a:p>
            <a:r>
              <a:rPr lang="en-US" dirty="0">
                <a:latin typeface="Arial"/>
                <a:ea typeface="Microsoft YaHei"/>
                <a:cs typeface="Arial"/>
              </a:rPr>
              <a:t>The key point is that Adapter4Rec provides a practical bridge between foundation-model representations and recommender architectures. It keeps the benefit of pretrained text and image encoders, while reducing the amount of task-specific parameter updating required for each domain.</a:t>
            </a:r>
            <a:endParaRPr lang="en-US">
              <a:latin typeface="Arial"/>
              <a:ea typeface="Microsoft YaHei"/>
              <a:cs typeface="Arial"/>
            </a:endParaRPr>
          </a:p>
        </p:txBody>
      </p:sp>
    </p:spTree>
    <p:extLst>
      <p:ext uri="{BB962C8B-B14F-4D97-AF65-F5344CB8AC3E}">
        <p14:creationId xmlns:p14="http://schemas.microsoft.com/office/powerpoint/2010/main" val="1420516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1752E-F52A-DC4E-61ED-0F597DAC70F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001D394-9ACC-79D8-0770-7128BF5B3039}"/>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24</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E2357B98-6EFE-ADD3-E645-83832BBE955B}"/>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E7C1A6BB-6E1E-DD6E-0255-E0A1B7CD80D3}"/>
              </a:ext>
            </a:extLst>
          </p:cNvPr>
          <p:cNvSpPr>
            <a:spLocks noGrp="1" noChangeArrowheads="1"/>
          </p:cNvSpPr>
          <p:nvPr>
            <p:ph type="body" idx="1"/>
          </p:nvPr>
        </p:nvSpPr>
        <p:spPr/>
        <p:txBody>
          <a:bodyPr/>
          <a:lstStyle/>
          <a:p>
            <a:r>
              <a:rPr lang="en-US" dirty="0">
                <a:latin typeface="Arial"/>
                <a:ea typeface="Microsoft YaHei"/>
                <a:cs typeface="Arial"/>
              </a:rPr>
              <a:t>On this slide, we discuss the scaling effect observed in Adapter4Rec.</a:t>
            </a:r>
            <a:endParaRPr lang="en-US">
              <a:latin typeface="Arial"/>
              <a:ea typeface="Microsoft YaHei"/>
              <a:cs typeface="Arial"/>
            </a:endParaRPr>
          </a:p>
          <a:p>
            <a:r>
              <a:rPr lang="en-US" dirty="0">
                <a:latin typeface="Arial"/>
                <a:ea typeface="Microsoft YaHei"/>
                <a:cs typeface="Arial"/>
              </a:rPr>
              <a:t>The six plots compare recommendation performance under different amounts of pretraining or source-domain data. The x-axis increases the scale of the source data, while the y-axis reports HR@10. The two curves compare full fine-tuning with adapter tuning.</a:t>
            </a:r>
            <a:endParaRPr lang="en-US">
              <a:latin typeface="Arial"/>
              <a:ea typeface="Microsoft YaHei"/>
              <a:cs typeface="Arial"/>
            </a:endParaRPr>
          </a:p>
          <a:p>
            <a:r>
              <a:rPr lang="en-US" dirty="0">
                <a:latin typeface="Arial"/>
                <a:ea typeface="Microsoft YaHei"/>
                <a:cs typeface="Arial"/>
              </a:rPr>
              <a:t>A key observation is that adapter tuning can benefit from larger pretraining data. When the source data is small, adapter tuning may start below full fine-tuning in some settings. As the source data grows, the adapter-based method often improves steadily and can become competitive with, or in some cases stronger than, full fine-tuning.</a:t>
            </a:r>
            <a:endParaRPr lang="en-US">
              <a:latin typeface="Arial"/>
              <a:ea typeface="Microsoft YaHei"/>
              <a:cs typeface="Arial"/>
            </a:endParaRPr>
          </a:p>
          <a:p>
            <a:r>
              <a:rPr lang="en-US" dirty="0">
                <a:latin typeface="Arial"/>
                <a:ea typeface="Microsoft YaHei"/>
                <a:cs typeface="Arial"/>
              </a:rPr>
              <a:t>This result is important for transfer learning. It suggests that parameter-efficient adaptation is not only a way to save parameters; it can also provide a scalable way to reuse knowledge learned from larger recommendation domains or content-rich corpora.</a:t>
            </a:r>
            <a:endParaRPr lang="en-US">
              <a:latin typeface="Arial"/>
              <a:ea typeface="Microsoft YaHei"/>
              <a:cs typeface="Arial"/>
            </a:endParaRPr>
          </a:p>
          <a:p>
            <a:r>
              <a:rPr lang="en-US" dirty="0">
                <a:latin typeface="Arial"/>
                <a:ea typeface="Microsoft YaHei"/>
                <a:cs typeface="Arial"/>
              </a:rPr>
              <a:t>The practical takeaway is that if we want recommendation systems to benefit from foundation models and large-scale pretraining, we should not only ask whether full fine-tuning works. We should also test whether adapter-based methods can capture the scaling benefit with lower adaptation cost and better transferability.</a:t>
            </a:r>
            <a:endParaRPr lang="en-US">
              <a:latin typeface="Arial"/>
              <a:ea typeface="Microsoft YaHei"/>
              <a:cs typeface="Arial"/>
            </a:endParaRPr>
          </a:p>
        </p:txBody>
      </p:sp>
    </p:spTree>
    <p:extLst>
      <p:ext uri="{BB962C8B-B14F-4D97-AF65-F5344CB8AC3E}">
        <p14:creationId xmlns:p14="http://schemas.microsoft.com/office/powerpoint/2010/main" val="3294587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15F41-B1DE-4A8C-5D71-40EB5982B1E9}"/>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6943764-8D23-B245-D06C-15E04D665843}"/>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25</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6C63E9E6-6AC8-8591-B788-5E29FA0EEB7D}"/>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2EDB0288-5DA2-2E23-47B0-20E9506C0E57}"/>
              </a:ext>
            </a:extLst>
          </p:cNvPr>
          <p:cNvSpPr>
            <a:spLocks noGrp="1" noChangeArrowheads="1"/>
          </p:cNvSpPr>
          <p:nvPr>
            <p:ph type="body" idx="1"/>
          </p:nvPr>
        </p:nvSpPr>
        <p:spPr/>
        <p:txBody>
          <a:bodyPr/>
          <a:lstStyle/>
          <a:p>
            <a:r>
              <a:rPr lang="en-US" dirty="0">
                <a:latin typeface="Arial"/>
                <a:ea typeface="Microsoft YaHei"/>
                <a:cs typeface="Arial"/>
              </a:rPr>
              <a:t>On this slide, we look at PMMRec from the paper 'Multi-modality is all you need for transferable recommender systems.'</a:t>
            </a:r>
          </a:p>
          <a:p>
            <a:r>
              <a:rPr lang="en-US" dirty="0">
                <a:latin typeface="Arial"/>
                <a:ea typeface="Microsoft YaHei"/>
                <a:cs typeface="Arial"/>
              </a:rPr>
              <a:t>This work pushes the modality-based idea further by asking whether recommendation can rely purely on multimodal item content, rather than item IDs.</a:t>
            </a:r>
          </a:p>
          <a:p>
            <a:r>
              <a:rPr lang="en-US" dirty="0">
                <a:latin typeface="Arial"/>
                <a:ea typeface="Microsoft YaHei"/>
                <a:cs typeface="Arial"/>
              </a:rPr>
              <a:t>The figure shows a backbone where text and vision information are encoded separately, fused into item representations, and then passed into a user encoder for dense auto-regressive prediction.</a:t>
            </a:r>
          </a:p>
          <a:p>
            <a:r>
              <a:rPr lang="en-US" dirty="0">
                <a:latin typeface="Arial"/>
                <a:ea typeface="Microsoft YaHei"/>
                <a:cs typeface="Arial"/>
              </a:rPr>
              <a:t>The important motivation is transferability. ID embeddings are tied to a specific item catalog, so they do not transfer easily across domains or platforms. Multimodal content, however, can describe new items even when interaction histories are missing.</a:t>
            </a:r>
          </a:p>
          <a:p>
            <a:r>
              <a:rPr lang="en-US" dirty="0">
                <a:latin typeface="Arial"/>
                <a:ea typeface="Microsoft YaHei"/>
                <a:cs typeface="Arial"/>
              </a:rPr>
              <a:t>PMMRec therefore learns transition patterns over content-based item representations. This can be useful for cross-domain recommendation and cold-start settings.</a:t>
            </a:r>
          </a:p>
          <a:p>
            <a:r>
              <a:rPr lang="en-US" dirty="0">
                <a:latin typeface="Arial"/>
                <a:ea typeface="Microsoft YaHei"/>
                <a:cs typeface="Arial"/>
              </a:rPr>
              <a:t>The takeaway is that multimodal foundation models open a path from catalog-specific ID modeling toward more transferable recommendation, but this also increases the need for effective modality fusion and efficient training.</a:t>
            </a:r>
          </a:p>
          <a:p>
            <a:endParaRPr lang="en-US" dirty="0">
              <a:latin typeface="Arial"/>
              <a:ea typeface="Microsoft YaHei"/>
              <a:cs typeface="Arial"/>
            </a:endParaRPr>
          </a:p>
        </p:txBody>
      </p:sp>
    </p:spTree>
    <p:extLst>
      <p:ext uri="{BB962C8B-B14F-4D97-AF65-F5344CB8AC3E}">
        <p14:creationId xmlns:p14="http://schemas.microsoft.com/office/powerpoint/2010/main" val="3433801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12AD-3169-7D35-F31A-2E33BF05843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A3A60CC-D9C7-2306-1899-927728186342}"/>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pPr/>
              <a:t>26</a:t>
            </a:fld>
            <a:endParaRPr lang="en-GB"/>
          </a:p>
        </p:txBody>
      </p:sp>
      <p:sp>
        <p:nvSpPr>
          <p:cNvPr id="103426" name="Rectangle 2">
            <a:extLst>
              <a:ext uri="{FF2B5EF4-FFF2-40B4-BE49-F238E27FC236}">
                <a16:creationId xmlns:a16="http://schemas.microsoft.com/office/drawing/2014/main" id="{B940FDFF-0771-1C50-20AD-8DC0FC8D1369}"/>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2A3B0D23-FF15-36D9-0A60-976A65FDB299}"/>
              </a:ext>
            </a:extLst>
          </p:cNvPr>
          <p:cNvSpPr>
            <a:spLocks noGrp="1" noChangeArrowheads="1"/>
          </p:cNvSpPr>
          <p:nvPr>
            <p:ph type="body" idx="1"/>
          </p:nvPr>
        </p:nvSpPr>
        <p:spPr/>
        <p:txBody>
          <a:bodyPr/>
          <a:lstStyle/>
          <a:p>
            <a:r>
              <a:rPr lang="en-US" dirty="0">
                <a:latin typeface="Arial"/>
                <a:ea typeface="Microsoft YaHei"/>
                <a:cs typeface="Arial"/>
              </a:rPr>
              <a:t>On this slide, we introduce the efficiency problem that motivates decoupled parameter-efficient adaptation methods such as IISAN.</a:t>
            </a:r>
            <a:endParaRPr lang="en-US">
              <a:latin typeface="Arial"/>
              <a:ea typeface="Microsoft YaHei"/>
              <a:cs typeface="Arial"/>
            </a:endParaRPr>
          </a:p>
          <a:p>
            <a:r>
              <a:rPr lang="en-US" dirty="0">
                <a:latin typeface="Arial"/>
                <a:ea typeface="Microsoft YaHei"/>
                <a:cs typeface="Arial"/>
              </a:rPr>
              <a:t>The left side represents full fine-tuning. In this setting, all or most parameters of the pretrained modality encoder are updated for the recommendation task. This can be effective, but it is expensive because training has to store activations for the whole backbone and backpropagate through every transformer layer. The cost becomes especially high when the modality encoder is large, for example a large BERT, ViT, or multimodal foundation model.</a:t>
            </a:r>
            <a:endParaRPr lang="en-US">
              <a:latin typeface="Arial"/>
              <a:ea typeface="Microsoft YaHei"/>
              <a:cs typeface="Arial"/>
            </a:endParaRPr>
          </a:p>
          <a:p>
            <a:r>
              <a:rPr lang="en-US" dirty="0">
                <a:latin typeface="Arial"/>
                <a:ea typeface="Microsoft YaHei"/>
                <a:cs typeface="Arial"/>
              </a:rPr>
              <a:t>The right side represents embedded PEFT, or EPEFT. Methods such as adapters and LoRA update only a small number of additional parameters, so they are parameter-efficient. However, the PEFT modules are still embedded inside the backbone encoder. As a result, during training we usually still need to run the full encoder and keep intermediate hidden states for backpropagation.</a:t>
            </a:r>
            <a:endParaRPr lang="en-US">
              <a:latin typeface="Arial"/>
              <a:ea typeface="Microsoft YaHei"/>
              <a:cs typeface="Arial"/>
            </a:endParaRPr>
          </a:p>
          <a:p>
            <a:r>
              <a:rPr lang="en-US" dirty="0">
                <a:latin typeface="Arial"/>
                <a:ea typeface="Microsoft YaHei"/>
                <a:cs typeface="Arial"/>
              </a:rPr>
              <a:t>This means EPEFT reduces the number of trainable parameters, but it does not completely solve GPU memory and training-time bottlenecks. In recommendation, this is a serious issue because we may need to encode a very large number of items and support repeated training across datasets or domains.</a:t>
            </a:r>
            <a:endParaRPr lang="en-US">
              <a:latin typeface="Arial"/>
              <a:ea typeface="Microsoft YaHei"/>
              <a:cs typeface="Arial"/>
            </a:endParaRPr>
          </a:p>
          <a:p>
            <a:r>
              <a:rPr lang="en-US" dirty="0">
                <a:latin typeface="Arial"/>
                <a:ea typeface="Microsoft YaHei"/>
                <a:cs typeface="Arial"/>
              </a:rPr>
              <a:t>This slide sets up the next one: IISAN addresses the bottleneck by moving adaptation into side networks and decoupling it from the frozen foundation encoder, so hidden states can be cached and reused more efficiently.</a:t>
            </a:r>
            <a:endParaRPr lang="en-US">
              <a:latin typeface="Arial"/>
              <a:ea typeface="Microsoft YaHei"/>
              <a:cs typeface="Arial"/>
            </a:endParaRPr>
          </a:p>
        </p:txBody>
      </p:sp>
    </p:spTree>
    <p:extLst>
      <p:ext uri="{BB962C8B-B14F-4D97-AF65-F5344CB8AC3E}">
        <p14:creationId xmlns:p14="http://schemas.microsoft.com/office/powerpoint/2010/main" val="240167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Microsoft YaHei"/>
                <a:cs typeface="Arial"/>
              </a:rPr>
              <a:t>On this slide, we introduce IISAN, which is designed to adapt multimodal foundation models efficiently for sequential recommendation.</a:t>
            </a:r>
          </a:p>
          <a:p>
            <a:r>
              <a:rPr lang="en-US" dirty="0">
                <a:latin typeface="Arial"/>
                <a:ea typeface="Microsoft YaHei"/>
                <a:cs typeface="Arial"/>
              </a:rPr>
              <a:t>The left part compares three adaptation paradigms. Full fine-tuning updates the whole transformer, embedded PEFT inserts trainable modules inside the transformer computation graph, and decoupled PEFT separates the trainable module from the frozen backbone.</a:t>
            </a:r>
          </a:p>
          <a:p>
            <a:r>
              <a:rPr lang="en-US" dirty="0">
                <a:latin typeface="Arial"/>
                <a:ea typeface="Microsoft YaHei"/>
                <a:cs typeface="Arial"/>
              </a:rPr>
              <a:t>IISAN uses the decoupled paradigm. The main encoders are kept frozen, while side adapter towers are trained to adapt text and image representations for recommendation.</a:t>
            </a:r>
          </a:p>
          <a:p>
            <a:r>
              <a:rPr lang="en-US" dirty="0">
                <a:latin typeface="Arial"/>
                <a:ea typeface="Microsoft YaHei"/>
                <a:cs typeface="Arial"/>
              </a:rPr>
              <a:t>The right part shows the full IISAN architecture. It includes intra-modal adaptation, where each modality is adapted within itself, and inter-modal adaptation, where text and image representations interact through side adapter networks and fusion modules.</a:t>
            </a:r>
          </a:p>
          <a:p>
            <a:r>
              <a:rPr lang="en-US" dirty="0">
                <a:latin typeface="Arial"/>
                <a:ea typeface="Microsoft YaHei"/>
                <a:cs typeface="Arial"/>
              </a:rPr>
              <a:t>This design is plug-and-play: it can adapt pre-trained multimodal encoders to a sequential recommendation objective without updating the whole foundation model.</a:t>
            </a:r>
          </a:p>
          <a:p>
            <a:r>
              <a:rPr lang="en-US" dirty="0">
                <a:latin typeface="Arial"/>
                <a:ea typeface="Microsoft YaHei"/>
                <a:cs typeface="Arial"/>
              </a:rPr>
              <a:t>The main message is that IISAN is not only parameter-efficient. It is designed to be training-time and memory efficient, which is crucial when applying multimodal foundation models in realistic recommendation scenarios.</a:t>
            </a:r>
          </a:p>
          <a:p>
            <a:endParaRPr lang="en-US" dirty="0">
              <a:latin typeface="Arial"/>
              <a:ea typeface="Microsoft YaHei"/>
              <a:cs typeface="Arial"/>
            </a:endParaRPr>
          </a:p>
        </p:txBody>
      </p:sp>
      <p:sp>
        <p:nvSpPr>
          <p:cNvPr id="4" name="Slide Number Placeholder 3"/>
          <p:cNvSpPr>
            <a:spLocks noGrp="1"/>
          </p:cNvSpPr>
          <p:nvPr>
            <p:ph type="sldNum" sz="quarter" idx="5"/>
          </p:nvPr>
        </p:nvSpPr>
        <p:spPr/>
        <p:txBody>
          <a:bodyPr/>
          <a:lstStyle/>
          <a:p>
            <a:fld id="{298FB250-D626-45AA-A956-E7B3E109F9CB}" type="slidenum">
              <a:rPr lang="en-GB" smtClean="0">
                <a:latin typeface="Arial"/>
                <a:ea typeface="Microsoft YaHei"/>
                <a:cs typeface="Arial"/>
              </a:rPr>
              <a:t>27</a:t>
            </a:fld>
            <a:endParaRPr lang="en-GB">
              <a:latin typeface="Arial"/>
              <a:ea typeface="Microsoft YaHei"/>
              <a:cs typeface="Arial"/>
            </a:endParaRPr>
          </a:p>
        </p:txBody>
      </p:sp>
    </p:spTree>
    <p:extLst>
      <p:ext uri="{BB962C8B-B14F-4D97-AF65-F5344CB8AC3E}">
        <p14:creationId xmlns:p14="http://schemas.microsoft.com/office/powerpoint/2010/main" val="2776642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12AD-3169-7D35-F31A-2E33BF05843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A3A60CC-D9C7-2306-1899-927728186342}"/>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28</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B940FDFF-0771-1C50-20AD-8DC0FC8D1369}"/>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2A3B0D23-FF15-36D9-0A60-976A65FDB299}"/>
              </a:ext>
            </a:extLst>
          </p:cNvPr>
          <p:cNvSpPr>
            <a:spLocks noGrp="1" noChangeArrowheads="1"/>
          </p:cNvSpPr>
          <p:nvPr>
            <p:ph type="body" idx="1"/>
          </p:nvPr>
        </p:nvSpPr>
        <p:spPr/>
        <p:txBody>
          <a:bodyPr/>
          <a:lstStyle/>
          <a:p>
            <a:r>
              <a:rPr lang="en-US" dirty="0">
                <a:latin typeface="Arial"/>
                <a:ea typeface="Microsoft YaHei"/>
                <a:cs typeface="Arial"/>
              </a:rPr>
              <a:t>On this slide, we focus on the caching advantage of decoupled PEFT in IISAN.</a:t>
            </a:r>
          </a:p>
          <a:p>
            <a:r>
              <a:rPr lang="en-US" dirty="0">
                <a:latin typeface="Arial"/>
                <a:ea typeface="Microsoft YaHei"/>
                <a:cs typeface="Arial"/>
              </a:rPr>
              <a:t>The figure compares embedded PEFT and decoupled PEFT. In embedded PEFT, the adapter is inside the transformer computation graph. When the adapter parameters are updated, the hidden states passing through later transformer blocks can change.</a:t>
            </a:r>
          </a:p>
          <a:p>
            <a:r>
              <a:rPr lang="en-US" dirty="0">
                <a:latin typeface="Arial"/>
                <a:ea typeface="Microsoft YaHei"/>
                <a:cs typeface="Arial"/>
              </a:rPr>
              <a:t>This means the model must repeatedly recompute the backbone hidden states during training, which is expensive for large encoders.</a:t>
            </a:r>
          </a:p>
          <a:p>
            <a:r>
              <a:rPr lang="en-US" dirty="0">
                <a:latin typeface="Arial"/>
                <a:ea typeface="Microsoft YaHei"/>
                <a:cs typeface="Arial"/>
              </a:rPr>
              <a:t>In decoupled PEFT, the frozen backbone produces stable hidden states. The trainable side module receives these hidden states, but its updates do not change the backbone outputs.</a:t>
            </a:r>
          </a:p>
          <a:p>
            <a:r>
              <a:rPr lang="en-US" dirty="0">
                <a:latin typeface="Arial"/>
                <a:ea typeface="Microsoft YaHei"/>
                <a:cs typeface="Arial"/>
              </a:rPr>
              <a:t>Therefore, the hidden states of the frozen encoder can be cached in advance. During training, the model can reuse cached representations instead of repeatedly forwarding through the entire foundation model.</a:t>
            </a:r>
          </a:p>
          <a:p>
            <a:r>
              <a:rPr lang="en-US" dirty="0">
                <a:latin typeface="Arial"/>
                <a:ea typeface="Microsoft YaHei"/>
                <a:cs typeface="Arial"/>
              </a:rPr>
              <a:t>This is a key efficiency insight: decoupling does not only reduce the number of trainable parameters; it also changes the computation graph in a way that enables large savings in training time and GPU memory.</a:t>
            </a:r>
          </a:p>
          <a:p>
            <a:endParaRPr lang="en-US" dirty="0">
              <a:latin typeface="Arial"/>
              <a:ea typeface="Microsoft YaHei"/>
              <a:cs typeface="Arial"/>
            </a:endParaRPr>
          </a:p>
        </p:txBody>
      </p:sp>
    </p:spTree>
    <p:extLst>
      <p:ext uri="{BB962C8B-B14F-4D97-AF65-F5344CB8AC3E}">
        <p14:creationId xmlns:p14="http://schemas.microsoft.com/office/powerpoint/2010/main" val="958172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8A6A4-4E5D-2038-B840-F52617663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A4100-0A0E-8849-5406-8E67C6850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CBC03-8365-AB41-6257-373CC7AC64C8}"/>
              </a:ext>
            </a:extLst>
          </p:cNvPr>
          <p:cNvSpPr>
            <a:spLocks noGrp="1"/>
          </p:cNvSpPr>
          <p:nvPr>
            <p:ph type="body" idx="1"/>
          </p:nvPr>
        </p:nvSpPr>
        <p:spPr/>
        <p:txBody>
          <a:bodyPr/>
          <a:lstStyle/>
          <a:p>
            <a:r>
              <a:rPr lang="en-US" dirty="0">
                <a:latin typeface="Arial"/>
                <a:ea typeface="Microsoft YaHei"/>
                <a:cs typeface="Arial"/>
              </a:rPr>
              <a:t>On this slide, we look at the empirical results of IISAN.</a:t>
            </a:r>
          </a:p>
          <a:p>
            <a:r>
              <a:rPr lang="en-US" dirty="0">
                <a:latin typeface="Arial"/>
                <a:ea typeface="Microsoft YaHei"/>
                <a:cs typeface="Arial"/>
              </a:rPr>
              <a:t>The table compares full fine-tuning, Adapter, LoRA, BitFit, and IISAN across several datasets. The metrics include recommendation performance, such as HR@10 and NDCG@10, as well as efficiency metrics such as training time, number of trainable parameters, GPU memory, and TPME.</a:t>
            </a:r>
          </a:p>
          <a:p>
            <a:r>
              <a:rPr lang="en-US" dirty="0">
                <a:latin typeface="Arial"/>
                <a:ea typeface="Microsoft YaHei"/>
                <a:cs typeface="Arial"/>
              </a:rPr>
              <a:t>The important observation is that IISAN achieves strong recommendation performance while being much more efficient than full fine-tuning and many standard PEFT baselines.</a:t>
            </a:r>
          </a:p>
          <a:p>
            <a:r>
              <a:rPr lang="en-US" dirty="0">
                <a:latin typeface="Arial"/>
                <a:ea typeface="Microsoft YaHei"/>
                <a:cs typeface="Arial"/>
              </a:rPr>
              <a:t>The cached version is especially important. Because decoupled PEFT allows hidden states to be cached, training time and GPU memory can be dramatically reduced while maintaining competitive accuracy.</a:t>
            </a:r>
          </a:p>
          <a:p>
            <a:r>
              <a:rPr lang="en-US" dirty="0">
                <a:latin typeface="Arial"/>
                <a:ea typeface="Microsoft YaHei"/>
                <a:cs typeface="Arial"/>
              </a:rPr>
              <a:t>This table also supports a broader point: parameter efficiency alone is not enough. A method with few trainable parameters may still be slow or memory-heavy if it requires repeated backbone computation.</a:t>
            </a:r>
          </a:p>
          <a:p>
            <a:r>
              <a:rPr lang="en-US" dirty="0">
                <a:latin typeface="Arial"/>
                <a:ea typeface="Microsoft YaHei"/>
                <a:cs typeface="Arial"/>
              </a:rPr>
              <a:t>So the takeaway is that practical recommender-system adaptation should evaluate performance, trainable parameters, memory usage, and training time together.</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77933221-7AAC-F370-6F7F-84A451B32CD8}"/>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29</a:t>
            </a:fld>
            <a:endParaRPr lang="en-GB">
              <a:latin typeface="Arial"/>
              <a:ea typeface="Microsoft YaHei"/>
              <a:cs typeface="Arial"/>
            </a:endParaRPr>
          </a:p>
        </p:txBody>
      </p:sp>
    </p:spTree>
    <p:extLst>
      <p:ext uri="{BB962C8B-B14F-4D97-AF65-F5344CB8AC3E}">
        <p14:creationId xmlns:p14="http://schemas.microsoft.com/office/powerpoint/2010/main" val="221671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D0BFD-1942-D8FA-7DE9-18595DC7A69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B1D2938-3019-A78F-3890-8C5D2FD92877}"/>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3</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9BD0081A-280B-7844-3EAD-9D71235AEE0F}"/>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EF56DC33-7532-50C0-7997-DE1DEC2B8080}"/>
              </a:ext>
            </a:extLst>
          </p:cNvPr>
          <p:cNvSpPr>
            <a:spLocks noGrp="1" noChangeArrowheads="1"/>
          </p:cNvSpPr>
          <p:nvPr>
            <p:ph type="body" idx="1"/>
          </p:nvPr>
        </p:nvSpPr>
        <p:spPr/>
        <p:txBody>
          <a:bodyPr/>
          <a:lstStyle/>
          <a:p>
            <a:r>
              <a:rPr lang="en-US" dirty="0">
                <a:latin typeface="Arial"/>
                <a:ea typeface="Microsoft YaHei"/>
                <a:cs typeface="Arial"/>
              </a:rPr>
              <a:t>On this slide, we first define what multimodalities mean in recommendation scenarios.</a:t>
            </a:r>
          </a:p>
          <a:p>
            <a:r>
              <a:rPr lang="en-US" dirty="0">
                <a:latin typeface="Arial"/>
                <a:ea typeface="Microsoft YaHei"/>
                <a:cs typeface="Arial"/>
              </a:rPr>
              <a:t>In many recommendation tasks, an item is not represented by only one type of information. For example, in e-commerce, a product may have a textual title and description, product images, demonstration videos, and sometimes audio from video content. These correspond to four common modalities: text, image, video, and audio.</a:t>
            </a:r>
          </a:p>
          <a:p>
            <a:r>
              <a:rPr lang="en-US" dirty="0">
                <a:latin typeface="Arial"/>
                <a:ea typeface="Microsoft YaHei"/>
                <a:cs typeface="Arial"/>
              </a:rPr>
              <a:t>The same idea applies to video recommendation. A video contains visual frames, audio signals, textual titles or captions, and sometimes thumbnails or key frames.</a:t>
            </a:r>
          </a:p>
          <a:p>
            <a:r>
              <a:rPr lang="en-US" dirty="0">
                <a:latin typeface="Arial"/>
                <a:ea typeface="Microsoft YaHei"/>
                <a:cs typeface="Arial"/>
              </a:rPr>
              <a:t>Each modality describes the item from a different perspective. Text tells us the semantic meaning, images show visual appearance, videos capture temporal dynamics, and audio provides speech or sound information.</a:t>
            </a:r>
          </a:p>
          <a:p>
            <a:r>
              <a:rPr lang="en-US" dirty="0">
                <a:latin typeface="Arial"/>
                <a:ea typeface="Microsoft YaHei"/>
                <a:cs typeface="Arial"/>
              </a:rPr>
              <a:t>So, multimodal recommendation is about using these different modalities together to build a more comprehensive understanding of items and improve recommendation quality.</a:t>
            </a:r>
          </a:p>
          <a:p>
            <a:endParaRPr lang="en-GB" dirty="0">
              <a:latin typeface="Arial" pitchFamily="34" charset="0"/>
              <a:ea typeface="Microsoft YaHei" pitchFamily="50" charset="-128"/>
              <a:cs typeface="Arial"/>
            </a:endParaRPr>
          </a:p>
          <a:p>
            <a:endParaRPr lang="en-GB" dirty="0">
              <a:latin typeface="Arial" pitchFamily="34" charset="0"/>
              <a:ea typeface="Microsoft YaHei" pitchFamily="50" charset="-128"/>
              <a:cs typeface="Arial"/>
            </a:endParaRPr>
          </a:p>
          <a:p>
            <a:endParaRPr lang="en-GB" dirty="0">
              <a:latin typeface="Arial" pitchFamily="34" charset="0"/>
              <a:ea typeface="Microsoft YaHei" pitchFamily="50" charset="-128"/>
              <a:cs typeface="Arial"/>
            </a:endParaRPr>
          </a:p>
          <a:p>
            <a:endParaRPr lang="en-US" dirty="0">
              <a:latin typeface="Arial" pitchFamily="34" charset="0"/>
              <a:ea typeface="Microsoft YaHei" pitchFamily="50" charset="-128"/>
              <a:cs typeface="Arial"/>
            </a:endParaRPr>
          </a:p>
        </p:txBody>
      </p:sp>
    </p:spTree>
    <p:extLst>
      <p:ext uri="{BB962C8B-B14F-4D97-AF65-F5344CB8AC3E}">
        <p14:creationId xmlns:p14="http://schemas.microsoft.com/office/powerpoint/2010/main" val="2740010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E5EB-3AF2-A474-398B-A074A3E5E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D4A06-426F-66C1-0C43-A2F731C42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7F18B-08F4-FB63-D1CB-1E68A4B065FB}"/>
              </a:ext>
            </a:extLst>
          </p:cNvPr>
          <p:cNvSpPr>
            <a:spLocks noGrp="1"/>
          </p:cNvSpPr>
          <p:nvPr>
            <p:ph type="body" idx="1"/>
          </p:nvPr>
        </p:nvSpPr>
        <p:spPr/>
        <p:txBody>
          <a:bodyPr/>
          <a:lstStyle/>
          <a:p>
            <a:r>
              <a:rPr lang="en-US" dirty="0">
                <a:latin typeface="Arial"/>
                <a:ea typeface="Microsoft YaHei"/>
                <a:cs typeface="Arial"/>
              </a:rPr>
              <a:t>On this slide, we show a follow-up direction based on the IISAN-style side-adaptation paradigm: efficient multimodal streaming recommendation.</a:t>
            </a:r>
          </a:p>
          <a:p>
            <a:r>
              <a:rPr lang="en-US" dirty="0">
                <a:latin typeface="Arial"/>
                <a:ea typeface="Microsoft YaHei"/>
                <a:cs typeface="Arial"/>
              </a:rPr>
              <a:t>The referenced paper proposes XSMoE, an expandable side mixture-of-experts framework for streaming recommender systems.</a:t>
            </a:r>
          </a:p>
          <a:p>
            <a:r>
              <a:rPr lang="en-US" dirty="0">
                <a:latin typeface="Arial"/>
                <a:ea typeface="Microsoft YaHei"/>
                <a:cs typeface="Arial"/>
              </a:rPr>
              <a:t>Streaming recommendation is challenging because user interests can drift over time and new items continuously appear. Updating large multimodal encoders directly would be expensive and may cause forgetting of previous knowledge.</a:t>
            </a:r>
          </a:p>
          <a:p>
            <a:r>
              <a:rPr lang="en-US" dirty="0">
                <a:latin typeface="Arial"/>
                <a:ea typeface="Microsoft YaHei"/>
                <a:cs typeface="Arial"/>
              </a:rPr>
              <a:t>XSMoE keeps the pre-trained encoders frozen and attaches expandable side expert networks. As new feedback arrives, the model can expand experts to capture new modality-specific preference patterns.</a:t>
            </a:r>
          </a:p>
          <a:p>
            <a:r>
              <a:rPr lang="en-US" dirty="0">
                <a:latin typeface="Arial"/>
                <a:ea typeface="Microsoft YaHei"/>
                <a:cs typeface="Arial"/>
              </a:rPr>
              <a:t>A router or gating mechanism combines the frozen backbone output with expert outputs, while a pruning strategy removes underused experts to keep the model compact.</a:t>
            </a:r>
          </a:p>
          <a:p>
            <a:r>
              <a:rPr lang="en-US" dirty="0">
                <a:latin typeface="Arial"/>
                <a:ea typeface="Microsoft YaHei"/>
                <a:cs typeface="Arial"/>
              </a:rPr>
              <a:t>This slide shows that the side-adapter idea is not limited to static recommendation. It can also support continual and streaming settings where efficiency, adaptability, and forgetting are all important.</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750C5DDC-3461-632E-81B9-4AEAE3D7B801}"/>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30</a:t>
            </a:fld>
            <a:endParaRPr lang="en-GB">
              <a:latin typeface="Arial"/>
              <a:ea typeface="Microsoft YaHei"/>
              <a:cs typeface="Arial"/>
            </a:endParaRPr>
          </a:p>
        </p:txBody>
      </p:sp>
    </p:spTree>
    <p:extLst>
      <p:ext uri="{BB962C8B-B14F-4D97-AF65-F5344CB8AC3E}">
        <p14:creationId xmlns:p14="http://schemas.microsoft.com/office/powerpoint/2010/main" val="2478404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FB3F5-464C-4023-C6A1-938D6C995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D4129-C448-FA97-F3EE-E1780474D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69EFA-DF00-0298-011E-CCC4E5797BE9}"/>
              </a:ext>
            </a:extLst>
          </p:cNvPr>
          <p:cNvSpPr>
            <a:spLocks noGrp="1"/>
          </p:cNvSpPr>
          <p:nvPr>
            <p:ph type="body" idx="1"/>
          </p:nvPr>
        </p:nvSpPr>
        <p:spPr/>
        <p:txBody>
          <a:bodyPr/>
          <a:lstStyle/>
          <a:p>
            <a:r>
              <a:rPr lang="en-US" dirty="0">
                <a:latin typeface="Arial"/>
                <a:ea typeface="Microsoft YaHei"/>
                <a:cs typeface="Arial"/>
              </a:rPr>
              <a:t>On this slide, we discuss two limitations of the original IISAN framework.</a:t>
            </a:r>
          </a:p>
          <a:p>
            <a:r>
              <a:rPr lang="en-US" dirty="0">
                <a:latin typeface="Arial"/>
                <a:ea typeface="Microsoft YaHei"/>
                <a:cs typeface="Arial"/>
              </a:rPr>
              <a:t>First, there is a depth limitation. IISAN assumes a relatively symmetrical architecture between modalities. For example, it is easier to align a text encoder and an image encoder when they have comparable layer structures.</a:t>
            </a:r>
          </a:p>
          <a:p>
            <a:r>
              <a:rPr lang="en-US" dirty="0">
                <a:latin typeface="Arial"/>
                <a:ea typeface="Microsoft YaHei"/>
                <a:cs typeface="Arial"/>
              </a:rPr>
              <a:t>However, in modern foundation models, this assumption often breaks. Large language models can be much deeper than vision transformers, so layer-by-layer alignment becomes difficult.</a:t>
            </a:r>
          </a:p>
          <a:p>
            <a:r>
              <a:rPr lang="en-US" dirty="0">
                <a:latin typeface="Arial"/>
                <a:ea typeface="Microsoft YaHei"/>
                <a:cs typeface="Arial"/>
              </a:rPr>
              <a:t>Second, there is a breadth limitation. IISAN mainly focuses on two modalities, typically text and image. But real recommendation systems may also include video, audio, reviews, captions, metadata, and other signals.</a:t>
            </a:r>
          </a:p>
          <a:p>
            <a:r>
              <a:rPr lang="en-US" dirty="0">
                <a:latin typeface="Arial"/>
                <a:ea typeface="Microsoft YaHei"/>
                <a:cs typeface="Arial"/>
              </a:rPr>
              <a:t>These two limitations point to the next research challenge: we need adaptation methods that can handle asymmetric encoders and more than two modalities without losing the efficiency benefits of decoupled PEFT.</a:t>
            </a:r>
          </a:p>
          <a:p>
            <a:r>
              <a:rPr lang="en-US" dirty="0">
                <a:latin typeface="Arial"/>
                <a:ea typeface="Microsoft YaHei"/>
                <a:cs typeface="Arial"/>
              </a:rPr>
              <a:t>This slide therefore motivates IISAN-Versa and CROSSAN, which appear in the following slides.</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EA942AC2-CCBE-6415-1AA6-375A5A0AEBA0}"/>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31</a:t>
            </a:fld>
            <a:endParaRPr lang="en-GB">
              <a:latin typeface="Arial"/>
              <a:ea typeface="Microsoft YaHei"/>
              <a:cs typeface="Arial"/>
            </a:endParaRPr>
          </a:p>
        </p:txBody>
      </p:sp>
    </p:spTree>
    <p:extLst>
      <p:ext uri="{BB962C8B-B14F-4D97-AF65-F5344CB8AC3E}">
        <p14:creationId xmlns:p14="http://schemas.microsoft.com/office/powerpoint/2010/main" val="1081939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8FBA1-806C-F742-8AEE-0E01A7CD1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439BC-0BBA-FCFA-E171-1511F857B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61475-65B4-4029-2EF3-DE92C1ADB295}"/>
              </a:ext>
            </a:extLst>
          </p:cNvPr>
          <p:cNvSpPr>
            <a:spLocks noGrp="1"/>
          </p:cNvSpPr>
          <p:nvPr>
            <p:ph type="body" idx="1"/>
          </p:nvPr>
        </p:nvSpPr>
        <p:spPr/>
        <p:txBody>
          <a:bodyPr/>
          <a:lstStyle/>
          <a:p>
            <a:r>
              <a:rPr lang="en-US" dirty="0">
                <a:latin typeface="Arial"/>
                <a:ea typeface="Microsoft YaHei"/>
                <a:cs typeface="Arial"/>
              </a:rPr>
              <a:t>On this slide, we visualize the depth and scale asymmetry between text transformers and vision transformers.</a:t>
            </a:r>
          </a:p>
          <a:p>
            <a:r>
              <a:rPr lang="en-US" dirty="0">
                <a:latin typeface="Arial"/>
                <a:ea typeface="Microsoft YaHei"/>
                <a:cs typeface="Arial"/>
              </a:rPr>
              <a:t>The chart compares popular text and visual transformer models on a logarithmic parameter scale. Text models, especially modern LLMs, can reach billions or even hundreds of billions of parameters.</a:t>
            </a:r>
          </a:p>
          <a:p>
            <a:r>
              <a:rPr lang="en-US" dirty="0">
                <a:latin typeface="Arial"/>
                <a:ea typeface="Microsoft YaHei"/>
                <a:cs typeface="Arial"/>
              </a:rPr>
              <a:t>In contrast, many visual transformers used as image encoders are much smaller. Even large ViT variants are typically far below the scale of the largest text models.</a:t>
            </a:r>
          </a:p>
          <a:p>
            <a:r>
              <a:rPr lang="en-US" dirty="0">
                <a:latin typeface="Arial"/>
                <a:ea typeface="Microsoft YaHei"/>
                <a:cs typeface="Arial"/>
              </a:rPr>
              <a:t>This asymmetry matters for multimodal adaptation. If we try to align layers between a deep text encoder and a shallower vision encoder directly, there may be no clean one-to-one correspondence.</a:t>
            </a:r>
          </a:p>
          <a:p>
            <a:r>
              <a:rPr lang="en-US" dirty="0">
                <a:latin typeface="Arial"/>
                <a:ea typeface="Microsoft YaHei"/>
                <a:cs typeface="Arial"/>
              </a:rPr>
              <a:t>For recommendation, this creates a practical design problem. We want to use large text encoders because product titles, descriptions, and reviews are highly informative, but we also need a way to combine them with image encoders efficiently.</a:t>
            </a:r>
          </a:p>
          <a:p>
            <a:r>
              <a:rPr lang="en-US" dirty="0">
                <a:latin typeface="Arial"/>
                <a:ea typeface="Microsoft YaHei"/>
                <a:cs typeface="Arial"/>
              </a:rPr>
              <a:t>The takeaway is that future multimodal recommendation methods must be robust to structural asymmetry rather than assuming all encoders have similar depth and size.</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542A3CA3-AEEE-2D27-C96A-B2ED8147B4D6}"/>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32</a:t>
            </a:fld>
            <a:endParaRPr lang="en-GB">
              <a:latin typeface="Arial"/>
              <a:ea typeface="Microsoft YaHei"/>
              <a:cs typeface="Arial"/>
            </a:endParaRPr>
          </a:p>
        </p:txBody>
      </p:sp>
    </p:spTree>
    <p:extLst>
      <p:ext uri="{BB962C8B-B14F-4D97-AF65-F5344CB8AC3E}">
        <p14:creationId xmlns:p14="http://schemas.microsoft.com/office/powerpoint/2010/main" val="1733894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3D5AC-B172-5CE5-4393-E702F8497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FA0C3-A768-ABE0-34C9-BDC93F7B0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A0DDD-C25C-6ABC-14D2-C9185A780A38}"/>
              </a:ext>
            </a:extLst>
          </p:cNvPr>
          <p:cNvSpPr>
            <a:spLocks noGrp="1"/>
          </p:cNvSpPr>
          <p:nvPr>
            <p:ph type="body" idx="1"/>
          </p:nvPr>
        </p:nvSpPr>
        <p:spPr/>
        <p:txBody>
          <a:bodyPr/>
          <a:lstStyle/>
          <a:p>
            <a:r>
              <a:rPr lang="en-US" dirty="0">
                <a:latin typeface="Arial"/>
                <a:ea typeface="Microsoft YaHei"/>
                <a:cs typeface="Arial"/>
              </a:rPr>
              <a:t>On this slide, we introduce IISAN-Versa as a response to the asymmetry problem.</a:t>
            </a:r>
          </a:p>
          <a:p>
            <a:r>
              <a:rPr lang="en-US" dirty="0">
                <a:latin typeface="Arial"/>
                <a:ea typeface="Microsoft YaHei"/>
                <a:cs typeface="Arial"/>
              </a:rPr>
              <a:t>The figure compares asymmetrical and symmetrical encoder settings. In the asymmetrical case, the text encoder may be much deeper than the image encoder, so direct layer-by-layer adaptation is not straightforward.</a:t>
            </a:r>
          </a:p>
          <a:p>
            <a:r>
              <a:rPr lang="en-US" dirty="0">
                <a:latin typeface="Arial"/>
                <a:ea typeface="Microsoft YaHei"/>
                <a:cs typeface="Arial"/>
              </a:rPr>
              <a:t>IISAN-Versa handles this with two simple mechanisms. The first is dimension transformation, which aligns representation spaces when different encoders output features of different sizes.</a:t>
            </a:r>
          </a:p>
          <a:p>
            <a:r>
              <a:rPr lang="en-US" dirty="0">
                <a:latin typeface="Arial"/>
                <a:ea typeface="Microsoft YaHei"/>
                <a:cs typeface="Arial"/>
              </a:rPr>
              <a:t>The second is group layer dropping. Instead of forcing every layer to participate, the model groups layers and selectively aligns or drops layers to create a more manageable adaptation structure.</a:t>
            </a:r>
          </a:p>
          <a:p>
            <a:r>
              <a:rPr lang="en-US" dirty="0">
                <a:latin typeface="Arial"/>
                <a:ea typeface="Microsoft YaHei"/>
                <a:cs typeface="Arial"/>
              </a:rPr>
              <a:t>This allows the method to keep the advantages of decoupled side adaptation while becoming compatible with larger and more diverse text encoders.</a:t>
            </a:r>
          </a:p>
          <a:p>
            <a:r>
              <a:rPr lang="en-US" dirty="0">
                <a:latin typeface="Arial"/>
                <a:ea typeface="Microsoft YaHei"/>
                <a:cs typeface="Arial"/>
              </a:rPr>
              <a:t>The main takeaway is that efficient multimodal adaptation must deal not only with the number of parameters, but also with architectural mismatch across modalities.</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C48ADEA9-6FDE-6CE9-242C-F35349E06495}"/>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33</a:t>
            </a:fld>
            <a:endParaRPr lang="en-GB">
              <a:latin typeface="Arial"/>
              <a:ea typeface="Microsoft YaHei"/>
              <a:cs typeface="Arial"/>
            </a:endParaRPr>
          </a:p>
        </p:txBody>
      </p:sp>
    </p:spTree>
    <p:extLst>
      <p:ext uri="{BB962C8B-B14F-4D97-AF65-F5344CB8AC3E}">
        <p14:creationId xmlns:p14="http://schemas.microsoft.com/office/powerpoint/2010/main" val="4166335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912B6-3D00-8F74-30DE-AC843EE21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80CA8-F209-AEA3-8456-7685251A7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D51E1-04E6-E526-E8D8-5CE697ECF3C1}"/>
              </a:ext>
            </a:extLst>
          </p:cNvPr>
          <p:cNvSpPr>
            <a:spLocks noGrp="1"/>
          </p:cNvSpPr>
          <p:nvPr>
            <p:ph type="body" idx="1"/>
          </p:nvPr>
        </p:nvSpPr>
        <p:spPr/>
        <p:txBody>
          <a:bodyPr/>
          <a:lstStyle/>
          <a:p>
            <a:r>
              <a:rPr lang="en-US" dirty="0">
                <a:latin typeface="Arial"/>
                <a:ea typeface="Microsoft YaHei"/>
                <a:cs typeface="Arial"/>
              </a:rPr>
              <a:t>On this slide, we examine the scaling effect observed in IISAN-Versa.</a:t>
            </a:r>
          </a:p>
          <a:p>
            <a:r>
              <a:rPr lang="en-US" dirty="0">
                <a:latin typeface="Arial"/>
                <a:ea typeface="Microsoft YaHei"/>
                <a:cs typeface="Arial"/>
              </a:rPr>
              <a:t>The plot shows recommendation performance, measured by HR@10, when different text encoders are used, ranging from BERT models to base LLMs, mixture-of-experts LLMs, and larger 70B-level LLMs.</a:t>
            </a:r>
          </a:p>
          <a:p>
            <a:r>
              <a:rPr lang="en-US" dirty="0">
                <a:latin typeface="Arial"/>
                <a:ea typeface="Microsoft YaHei"/>
                <a:cs typeface="Arial"/>
              </a:rPr>
              <a:t>The general trend suggests that larger language models can provide stronger item representations for recommendation, especially when textual item information is informative.</a:t>
            </a:r>
          </a:p>
          <a:p>
            <a:r>
              <a:rPr lang="en-US" dirty="0">
                <a:latin typeface="Arial"/>
                <a:ea typeface="Microsoft YaHei"/>
                <a:cs typeface="Arial"/>
              </a:rPr>
              <a:t>This is important because it connects recommender systems to the broader scaling behavior seen in NLP and foundation-model research.</a:t>
            </a:r>
          </a:p>
          <a:p>
            <a:r>
              <a:rPr lang="en-US" dirty="0">
                <a:latin typeface="Arial"/>
                <a:ea typeface="Microsoft YaHei"/>
                <a:cs typeface="Arial"/>
              </a:rPr>
              <a:t>However, the slide should also be interpreted carefully. Larger models usually bring higher computation, storage, and deployment costs. Therefore, the value of IISAN-Versa is not simply that it uses larger models, but that it provides a practical adaptation mechanism for using them more efficiently.</a:t>
            </a:r>
          </a:p>
          <a:p>
            <a:r>
              <a:rPr lang="en-US" dirty="0">
                <a:latin typeface="Arial"/>
                <a:ea typeface="Microsoft YaHei"/>
                <a:cs typeface="Arial"/>
              </a:rPr>
              <a:t>The takeaway is that scaling can improve multimodal recommendation, but scaling must be paired with efficient adaptation and caching to be usable in real recommender systems.</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E50D433A-9376-3F2E-579B-91D4303C0B84}"/>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34</a:t>
            </a:fld>
            <a:endParaRPr lang="en-GB">
              <a:latin typeface="Arial"/>
              <a:ea typeface="Microsoft YaHei"/>
              <a:cs typeface="Arial"/>
            </a:endParaRPr>
          </a:p>
        </p:txBody>
      </p:sp>
    </p:spTree>
    <p:extLst>
      <p:ext uri="{BB962C8B-B14F-4D97-AF65-F5344CB8AC3E}">
        <p14:creationId xmlns:p14="http://schemas.microsoft.com/office/powerpoint/2010/main" val="3186939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5F5E-5748-ED59-D6CD-1072714F0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2C689-2686-E0DC-2C75-2D125BBF0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65AAF-8747-2EB4-8502-DA641B7D82C7}"/>
              </a:ext>
            </a:extLst>
          </p:cNvPr>
          <p:cNvSpPr>
            <a:spLocks noGrp="1"/>
          </p:cNvSpPr>
          <p:nvPr>
            <p:ph type="body" idx="1"/>
          </p:nvPr>
        </p:nvSpPr>
        <p:spPr/>
        <p:txBody>
          <a:bodyPr/>
          <a:lstStyle/>
          <a:p>
            <a:r>
              <a:rPr lang="en-US" dirty="0">
                <a:latin typeface="Arial"/>
                <a:ea typeface="Microsoft YaHei"/>
                <a:cs typeface="Arial"/>
              </a:rPr>
              <a:t>On this slide, we introduce CROSSAN, which extends efficient adaptation from two modalities to multiple multimodal foundation models.</a:t>
            </a:r>
          </a:p>
          <a:p>
            <a:r>
              <a:rPr lang="en-US" dirty="0">
                <a:latin typeface="Arial"/>
                <a:ea typeface="Microsoft YaHei"/>
                <a:cs typeface="Arial"/>
              </a:rPr>
              <a:t>The motivation is that real recommendation systems may contain text, image, video, audio, and other raw modality signals. Adapting one or two encoders is not enough for many practical applications.</a:t>
            </a:r>
          </a:p>
          <a:p>
            <a:r>
              <a:rPr lang="en-US" dirty="0">
                <a:latin typeface="Arial"/>
                <a:ea typeface="Microsoft YaHei"/>
                <a:cs typeface="Arial"/>
              </a:rPr>
              <a:t>CROSSAN uses a cross-modal side adapter network. The foundation encoders are kept frozen, while trainable side modules and cross-modal gating mechanisms allow information to flow across modalities.</a:t>
            </a:r>
          </a:p>
          <a:p>
            <a:r>
              <a:rPr lang="en-US" dirty="0">
                <a:latin typeface="Arial"/>
                <a:ea typeface="Microsoft YaHei"/>
                <a:cs typeface="Arial"/>
              </a:rPr>
              <a:t>The right side of the figure shows MOMEF, the Mixture of Modality Expert Fusion mechanism. Instead of simply concatenating all modality embeddings, it uses modality experts and gating to select and combine useful modality information.</a:t>
            </a:r>
          </a:p>
          <a:p>
            <a:r>
              <a:rPr lang="en-US" dirty="0">
                <a:latin typeface="Arial"/>
                <a:ea typeface="Microsoft YaHei"/>
                <a:cs typeface="Arial"/>
              </a:rPr>
              <a:t>This design aims to be scalable. Because the main encoders are frozen and the side modules can be cached or trained efficiently, the method can adapt more than two multimodal foundation models.</a:t>
            </a:r>
          </a:p>
          <a:p>
            <a:r>
              <a:rPr lang="en-US" dirty="0">
                <a:latin typeface="Arial"/>
                <a:ea typeface="Microsoft YaHei"/>
                <a:cs typeface="Arial"/>
              </a:rPr>
              <a:t>The takeaway is that CROSSAN moves the field from bimodal adaptation toward multi-foundation-model adaptation, which is closer to real-world multimodal recommendation.</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90E9776A-7370-D46F-6FCA-ED7E0ECF1AA7}"/>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35</a:t>
            </a:fld>
            <a:endParaRPr lang="en-GB">
              <a:latin typeface="Arial"/>
              <a:ea typeface="Microsoft YaHei"/>
              <a:cs typeface="Arial"/>
            </a:endParaRPr>
          </a:p>
        </p:txBody>
      </p:sp>
    </p:spTree>
    <p:extLst>
      <p:ext uri="{BB962C8B-B14F-4D97-AF65-F5344CB8AC3E}">
        <p14:creationId xmlns:p14="http://schemas.microsoft.com/office/powerpoint/2010/main" val="4222418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B0476-DDDA-2ED3-44A0-B9A7B7B63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3F4FD-3E4A-5BDA-CA26-E1CF67A2C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35B17-D4FD-E134-D3BE-59EF12771D9A}"/>
              </a:ext>
            </a:extLst>
          </p:cNvPr>
          <p:cNvSpPr>
            <a:spLocks noGrp="1"/>
          </p:cNvSpPr>
          <p:nvPr>
            <p:ph type="body" idx="1"/>
          </p:nvPr>
        </p:nvSpPr>
        <p:spPr/>
        <p:txBody>
          <a:bodyPr/>
          <a:lstStyle/>
          <a:p>
            <a:r>
              <a:rPr lang="en-US" dirty="0">
                <a:latin typeface="Arial"/>
                <a:ea typeface="Microsoft YaHei"/>
                <a:cs typeface="Arial"/>
              </a:rPr>
              <a:t>On this slide, we introduce MicroLens, a large-scale micro-video recommendation dataset designed for content-driven and multimodal recommendation research.</a:t>
            </a:r>
            <a:endParaRPr lang="en-US">
              <a:latin typeface="Arial"/>
              <a:ea typeface="Microsoft YaHei"/>
              <a:cs typeface="Arial"/>
            </a:endParaRPr>
          </a:p>
          <a:p>
            <a:r>
              <a:rPr lang="en-US" dirty="0">
                <a:latin typeface="Arial"/>
                <a:ea typeface="Microsoft YaHei"/>
                <a:cs typeface="Arial"/>
              </a:rPr>
              <a:t>The key feature of MicroLens is that each item is associated with four modalities: video, audio, image, and text, summarized as VAIT. The examples in the figure show that a micro-video item may include a cover image, video frames, a title, popularity signals such as likes and views, and an item ID.</a:t>
            </a:r>
            <a:endParaRPr lang="en-US">
              <a:latin typeface="Arial"/>
              <a:ea typeface="Microsoft YaHei"/>
              <a:cs typeface="Arial"/>
            </a:endParaRPr>
          </a:p>
          <a:p>
            <a:r>
              <a:rPr lang="en-US" dirty="0">
                <a:latin typeface="Arial"/>
                <a:ea typeface="Microsoft YaHei"/>
                <a:cs typeface="Arial"/>
              </a:rPr>
              <a:t>This is important because micro-video recommendation is naturally multimodal. Users react not only to the textual title, but also to visual content, audio cues, video dynamics, and social feedback. A benchmark with these signals makes it possible to test whether a model can really use multiple modalities instead of relying only on IDs or text.</a:t>
            </a:r>
            <a:endParaRPr lang="en-US">
              <a:latin typeface="Arial"/>
              <a:ea typeface="Microsoft YaHei"/>
              <a:cs typeface="Arial"/>
            </a:endParaRPr>
          </a:p>
          <a:p>
            <a:r>
              <a:rPr lang="en-US" dirty="0">
                <a:latin typeface="Arial"/>
                <a:ea typeface="Microsoft YaHei"/>
                <a:cs typeface="Arial"/>
              </a:rPr>
              <a:t>The table highlights the scale of the dataset. It includes smaller versions such as MicroLens-100K and MicroLens-1M, as well as a much larger version with tens of millions of users, more than one million items, and over one billion interactions. The sparsity is very high, which reflects the real challenge of recommendation at web scale.</a:t>
            </a:r>
            <a:endParaRPr lang="en-US">
              <a:latin typeface="Arial"/>
              <a:ea typeface="Microsoft YaHei"/>
              <a:cs typeface="Arial"/>
            </a:endParaRPr>
          </a:p>
          <a:p>
            <a:r>
              <a:rPr lang="en-US" dirty="0">
                <a:latin typeface="Arial"/>
                <a:ea typeface="Microsoft YaHei"/>
                <a:cs typeface="Arial"/>
              </a:rPr>
              <a:t>For this lecture, MicroLens is useful because it provides a realistic testbed for end-to-end multimodal recommendation. Methods such as IISAN, IISAN-Versa, and CROSSAN need datasets like this to evaluate whether efficient adaptation can work when text, image, audio, and video content are all available.</a:t>
            </a:r>
            <a:endParaRPr lang="en-US">
              <a:latin typeface="Arial"/>
              <a:ea typeface="Microsoft YaHei"/>
              <a:cs typeface="Arial"/>
            </a:endParaRPr>
          </a:p>
        </p:txBody>
      </p:sp>
      <p:sp>
        <p:nvSpPr>
          <p:cNvPr id="4" name="Slide Number Placeholder 3">
            <a:extLst>
              <a:ext uri="{FF2B5EF4-FFF2-40B4-BE49-F238E27FC236}">
                <a16:creationId xmlns:a16="http://schemas.microsoft.com/office/drawing/2014/main" id="{47C8D5DC-8439-24A1-6E9C-437B7A54E927}"/>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36</a:t>
            </a:fld>
            <a:endParaRPr lang="en-GB">
              <a:latin typeface="Arial"/>
              <a:ea typeface="Microsoft YaHei"/>
              <a:cs typeface="Arial"/>
            </a:endParaRPr>
          </a:p>
        </p:txBody>
      </p:sp>
    </p:spTree>
    <p:extLst>
      <p:ext uri="{BB962C8B-B14F-4D97-AF65-F5344CB8AC3E}">
        <p14:creationId xmlns:p14="http://schemas.microsoft.com/office/powerpoint/2010/main" val="2224109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83F6-567F-1F83-93D2-67D18ED22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6D207-01F9-9C63-D943-BBAA9ABC7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0ACE47-09AF-AA4B-2A83-485B6F08B0D1}"/>
              </a:ext>
            </a:extLst>
          </p:cNvPr>
          <p:cNvSpPr>
            <a:spLocks noGrp="1"/>
          </p:cNvSpPr>
          <p:nvPr>
            <p:ph type="body" idx="1"/>
          </p:nvPr>
        </p:nvSpPr>
        <p:spPr/>
        <p:txBody>
          <a:bodyPr/>
          <a:lstStyle/>
          <a:p>
            <a:r>
              <a:rPr lang="en-US" dirty="0">
                <a:latin typeface="Arial"/>
                <a:ea typeface="Microsoft YaHei"/>
                <a:cs typeface="Arial"/>
              </a:rPr>
              <a:t>On this slide, we introduce NineRec, a benchmark dataset suite for transferable recommendation.</a:t>
            </a:r>
            <a:endParaRPr lang="en-US">
              <a:latin typeface="Arial"/>
              <a:ea typeface="Microsoft YaHei"/>
              <a:cs typeface="Arial"/>
            </a:endParaRPr>
          </a:p>
          <a:p>
            <a:r>
              <a:rPr lang="en-US" dirty="0">
                <a:latin typeface="Arial"/>
                <a:ea typeface="Microsoft YaHei"/>
                <a:cs typeface="Arial"/>
              </a:rPr>
              <a:t>The motivation is that real recommender systems often need to transfer knowledge across domains, platforms, or content channels. A model trained on one domain may need to adapt to another domain where user behavior, item style, item text, and visual content are different.</a:t>
            </a:r>
            <a:endParaRPr lang="en-US">
              <a:latin typeface="Arial"/>
              <a:ea typeface="Microsoft YaHei"/>
              <a:cs typeface="Arial"/>
            </a:endParaRPr>
          </a:p>
          <a:p>
            <a:r>
              <a:rPr lang="en-US" dirty="0">
                <a:latin typeface="Arial"/>
                <a:ea typeface="Microsoft YaHei"/>
                <a:cs typeface="Arial"/>
              </a:rPr>
              <a:t>The figure illustrates several domains or channels, such as food, general video content, news-like or short-video platforms, and other application areas. Each item example contains multimodal content, typically an image or cover frame together with a textual description. The arrows emphasize that the benchmark is not only about training within one dataset, but also about evaluating transfer across datasets.</a:t>
            </a:r>
            <a:endParaRPr lang="en-US">
              <a:latin typeface="Arial"/>
              <a:ea typeface="Microsoft YaHei"/>
              <a:cs typeface="Arial"/>
            </a:endParaRPr>
          </a:p>
          <a:p>
            <a:r>
              <a:rPr lang="en-US" dirty="0">
                <a:latin typeface="Arial"/>
                <a:ea typeface="Microsoft YaHei"/>
                <a:cs typeface="Arial"/>
              </a:rPr>
              <a:t>NineRec is therefore useful for studying whether end-to-end multimodal recommendation models learn representations that generalize. If a method only performs well on a single domain, it may be overfitting to local item IDs or domain-specific interaction patterns. A transferable benchmark asks whether content representations and adaptation modules can move knowledge from source domains to target domains.</a:t>
            </a:r>
            <a:endParaRPr lang="en-US">
              <a:latin typeface="Arial"/>
              <a:ea typeface="Microsoft YaHei"/>
              <a:cs typeface="Arial"/>
            </a:endParaRPr>
          </a:p>
          <a:p>
            <a:r>
              <a:rPr lang="en-US" dirty="0">
                <a:latin typeface="Arial"/>
                <a:ea typeface="Microsoft YaHei"/>
                <a:cs typeface="Arial"/>
              </a:rPr>
              <a:t>The takeaway is that datasets such as NineRec push the field beyond static accuracy on one dataset. They help evaluate transferability, domain adaptation, and the practical value of multimodal foundation models in recommendation scenarios where domains continuously change.</a:t>
            </a:r>
            <a:endParaRPr lang="en-US">
              <a:latin typeface="Arial"/>
              <a:ea typeface="Microsoft YaHei"/>
              <a:cs typeface="Arial"/>
            </a:endParaRPr>
          </a:p>
        </p:txBody>
      </p:sp>
      <p:sp>
        <p:nvSpPr>
          <p:cNvPr id="4" name="Slide Number Placeholder 3">
            <a:extLst>
              <a:ext uri="{FF2B5EF4-FFF2-40B4-BE49-F238E27FC236}">
                <a16:creationId xmlns:a16="http://schemas.microsoft.com/office/drawing/2014/main" id="{7657E9CA-9AC1-572A-7935-7E0FFA403BB0}"/>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37</a:t>
            </a:fld>
            <a:endParaRPr lang="en-GB">
              <a:latin typeface="Arial"/>
              <a:ea typeface="Microsoft YaHei"/>
              <a:cs typeface="Arial"/>
            </a:endParaRPr>
          </a:p>
        </p:txBody>
      </p:sp>
    </p:spTree>
    <p:extLst>
      <p:ext uri="{BB962C8B-B14F-4D97-AF65-F5344CB8AC3E}">
        <p14:creationId xmlns:p14="http://schemas.microsoft.com/office/powerpoint/2010/main" val="1949391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2230F-084F-57C2-8218-5A15BA6AB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2ADD1-9200-558D-DA6A-A209EE134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66AC8-18DF-6F89-39F1-29080D66399B}"/>
              </a:ext>
            </a:extLst>
          </p:cNvPr>
          <p:cNvSpPr>
            <a:spLocks noGrp="1"/>
          </p:cNvSpPr>
          <p:nvPr>
            <p:ph type="body" idx="1"/>
          </p:nvPr>
        </p:nvSpPr>
        <p:spPr/>
        <p:txBody>
          <a:bodyPr/>
          <a:lstStyle/>
          <a:p>
            <a:r>
              <a:rPr lang="en-US" dirty="0"/>
              <a:t>This section focuses on the shift from using fixed multimodal embeddings to adapting foundation models directly for recommendation. Full fine-tuning can improve recommendation performance, but it is often costly in training time, GPU memory, and computation. To make end-to-end adaptation more practical, recent methods use decoupled side adapters and cached hidden states, which reduce the need to repeatedly update or recompute large backbone models. IISAN-Versa further extends this direction by handling larger LLMs and asymmetric text-vision encoders, while CROSSAN broadens the framework to multiple modalities. The main takeaway is that end-to-end multimodal recommendation is becoming more scalable through efficient and flexible adaptation strategies.</a:t>
            </a:r>
          </a:p>
        </p:txBody>
      </p:sp>
      <p:sp>
        <p:nvSpPr>
          <p:cNvPr id="4" name="Slide Number Placeholder 3">
            <a:extLst>
              <a:ext uri="{FF2B5EF4-FFF2-40B4-BE49-F238E27FC236}">
                <a16:creationId xmlns:a16="http://schemas.microsoft.com/office/drawing/2014/main" id="{AEB04386-3326-E4E2-6492-921991D4F6B7}"/>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38</a:t>
            </a:fld>
            <a:endParaRPr lang="en-GB">
              <a:latin typeface="Arial"/>
              <a:ea typeface="Microsoft YaHei"/>
              <a:cs typeface="Arial"/>
            </a:endParaRPr>
          </a:p>
        </p:txBody>
      </p:sp>
    </p:spTree>
    <p:extLst>
      <p:ext uri="{BB962C8B-B14F-4D97-AF65-F5344CB8AC3E}">
        <p14:creationId xmlns:p14="http://schemas.microsoft.com/office/powerpoint/2010/main" val="607146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1D19D-0016-436A-3CDF-4A86E35685A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56CA2AB-726D-FC79-81CE-FACB7644716E}"/>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39</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1C1759DA-B354-1C82-4047-B78EBC328E13}"/>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DB7491C3-730E-E587-DE79-A81FA6403EA6}"/>
              </a:ext>
            </a:extLst>
          </p:cNvPr>
          <p:cNvSpPr>
            <a:spLocks noGrp="1" noChangeArrowheads="1"/>
          </p:cNvSpPr>
          <p:nvPr>
            <p:ph type="body" idx="1"/>
          </p:nvPr>
        </p:nvSpPr>
        <p:spPr/>
        <p:txBody>
          <a:bodyPr/>
          <a:lstStyle/>
          <a:p>
            <a:r>
              <a:rPr lang="en-US" dirty="0">
                <a:latin typeface="Arial"/>
                <a:ea typeface="Microsoft YaHei"/>
                <a:cs typeface="Arial"/>
              </a:rPr>
              <a:t>This slide marks the transition from end-to-end multimodal recommendation to multimodal generative recommendation.</a:t>
            </a:r>
          </a:p>
          <a:p>
            <a:r>
              <a:rPr lang="en-US" dirty="0">
                <a:latin typeface="Arial"/>
                <a:ea typeface="Microsoft YaHei"/>
                <a:cs typeface="Arial"/>
              </a:rPr>
              <a:t>So far, most methods we discussed still produce item representations and then score candidate items through a ranking or retrieval objective.</a:t>
            </a:r>
          </a:p>
          <a:p>
            <a:r>
              <a:rPr lang="en-US" dirty="0">
                <a:latin typeface="Arial"/>
                <a:ea typeface="Microsoft YaHei"/>
                <a:cs typeface="Arial"/>
              </a:rPr>
              <a:t>Generative recommendation changes the formulation. Instead of only scoring item embeddings, the model can generate an item identifier, a semantic ID, or a sequence of discrete tokens that represents the target item.</a:t>
            </a:r>
          </a:p>
          <a:p>
            <a:r>
              <a:rPr lang="en-US" dirty="0">
                <a:latin typeface="Arial"/>
                <a:ea typeface="Microsoft YaHei"/>
                <a:cs typeface="Arial"/>
              </a:rPr>
              <a:t>This is closely related to the rise of sequence-to-sequence models and large language models. It asks whether recommendation can be framed as a generation problem rather than only as a matching problem.</a:t>
            </a:r>
          </a:p>
          <a:p>
            <a:r>
              <a:rPr lang="en-US" dirty="0">
                <a:latin typeface="Arial"/>
                <a:ea typeface="Microsoft YaHei"/>
                <a:cs typeface="Arial"/>
              </a:rPr>
              <a:t>In this section, we will look at several representative methods that use semantic IDs, multimodal tokenization, and LLM-based generation for sequential and multimodal recommendation.</a:t>
            </a:r>
          </a:p>
          <a:p>
            <a:r>
              <a:rPr lang="en-US" dirty="0">
                <a:latin typeface="Arial"/>
                <a:ea typeface="Microsoft YaHei"/>
                <a:cs typeface="Arial"/>
              </a:rPr>
              <a:t>The main question is how multimodal content can help construct meaningful item tokens and improve generative retrieval.</a:t>
            </a:r>
          </a:p>
          <a:p>
            <a:endParaRPr lang="en-US" dirty="0">
              <a:latin typeface="Arial"/>
              <a:ea typeface="Microsoft YaHei"/>
              <a:cs typeface="Arial"/>
            </a:endParaRPr>
          </a:p>
        </p:txBody>
      </p:sp>
    </p:spTree>
    <p:extLst>
      <p:ext uri="{BB962C8B-B14F-4D97-AF65-F5344CB8AC3E}">
        <p14:creationId xmlns:p14="http://schemas.microsoft.com/office/powerpoint/2010/main" val="3719788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24233-7E6D-1790-F0CE-253AA4943AD9}"/>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2140053-42C2-0D45-2A45-0833C35FCB5A}"/>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4</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B6149217-CEF0-433B-79DC-249E2D7AD6A6}"/>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587D75E8-B699-0C96-2994-B052AC5D1A67}"/>
              </a:ext>
            </a:extLst>
          </p:cNvPr>
          <p:cNvSpPr>
            <a:spLocks noGrp="1" noChangeArrowheads="1"/>
          </p:cNvSpPr>
          <p:nvPr>
            <p:ph type="body" idx="1"/>
          </p:nvPr>
        </p:nvSpPr>
        <p:spPr/>
        <p:txBody>
          <a:bodyPr/>
          <a:lstStyle/>
          <a:p>
            <a:endParaRPr lang="en-GB" dirty="0">
              <a:latin typeface="Arial" pitchFamily="34" charset="0"/>
              <a:ea typeface="Microsoft YaHei" pitchFamily="50" charset="-128"/>
              <a:cs typeface="Arial"/>
            </a:endParaRPr>
          </a:p>
          <a:p>
            <a:endParaRPr lang="en-GB" dirty="0">
              <a:latin typeface="Arial" pitchFamily="34" charset="0"/>
              <a:ea typeface="Microsoft YaHei" pitchFamily="50" charset="-128"/>
              <a:cs typeface="Arial"/>
            </a:endParaRPr>
          </a:p>
          <a:p>
            <a:endParaRPr lang="en-GB" dirty="0">
              <a:latin typeface="Arial" pitchFamily="34" charset="0"/>
              <a:ea typeface="Microsoft YaHei" pitchFamily="50" charset="-128"/>
              <a:cs typeface="Arial"/>
            </a:endParaRPr>
          </a:p>
          <a:p>
            <a:r>
              <a:rPr lang="en-US" dirty="0">
                <a:latin typeface="Arial"/>
                <a:ea typeface="Microsoft YaHei"/>
                <a:cs typeface="Arial"/>
              </a:rPr>
              <a:t>On this slide, we define what foundation models mean in our recommendation context.</a:t>
            </a:r>
          </a:p>
          <a:p>
            <a:r>
              <a:rPr lang="en-US" dirty="0">
                <a:latin typeface="Arial"/>
                <a:ea typeface="Microsoft YaHei"/>
                <a:cs typeface="Arial"/>
              </a:rPr>
              <a:t>Foundation models are a broad family of models trained on large-scale data. Their key function is to learn transferable representations, which means the learned representations can be reused for many downstream tasks.</a:t>
            </a:r>
          </a:p>
          <a:p>
            <a:r>
              <a:rPr lang="en-US" dirty="0">
                <a:latin typeface="Arial"/>
                <a:ea typeface="Microsoft YaHei"/>
                <a:cs typeface="Arial"/>
              </a:rPr>
              <a:t>Here, we focus on four common modalities: text, image, audio, and video.</a:t>
            </a:r>
          </a:p>
          <a:p>
            <a:r>
              <a:rPr lang="en-US" dirty="0">
                <a:latin typeface="Arial"/>
                <a:ea typeface="Microsoft YaHei"/>
                <a:cs typeface="Arial"/>
              </a:rPr>
              <a:t>For text, we can see an evolution from word embeddings, to BERT and </a:t>
            </a:r>
            <a:r>
              <a:rPr lang="en-US" dirty="0" err="1">
                <a:latin typeface="Arial"/>
                <a:ea typeface="Microsoft YaHei"/>
                <a:cs typeface="Arial"/>
              </a:rPr>
              <a:t>RoBERTa</a:t>
            </a:r>
            <a:r>
              <a:rPr lang="en-US" dirty="0">
                <a:latin typeface="Arial"/>
                <a:ea typeface="Microsoft YaHei"/>
                <a:cs typeface="Arial"/>
              </a:rPr>
              <a:t>, then to LLMs and large text embedding models. These models help us encode product titles, descriptions, reviews, captions, and user queries.</a:t>
            </a:r>
          </a:p>
          <a:p>
            <a:r>
              <a:rPr lang="en-US" dirty="0">
                <a:latin typeface="Arial"/>
                <a:ea typeface="Microsoft YaHei"/>
                <a:cs typeface="Arial"/>
              </a:rPr>
              <a:t>For images, the evolution goes from </a:t>
            </a:r>
            <a:r>
              <a:rPr lang="en-US" dirty="0" err="1">
                <a:latin typeface="Arial"/>
                <a:ea typeface="Microsoft YaHei"/>
                <a:cs typeface="Arial"/>
              </a:rPr>
              <a:t>ResNet</a:t>
            </a:r>
            <a:r>
              <a:rPr lang="en-US" dirty="0">
                <a:latin typeface="Arial"/>
                <a:ea typeface="Microsoft YaHei"/>
                <a:cs typeface="Arial"/>
              </a:rPr>
              <a:t>, to </a:t>
            </a:r>
            <a:r>
              <a:rPr lang="en-US" dirty="0" err="1">
                <a:latin typeface="Arial"/>
                <a:ea typeface="Microsoft YaHei"/>
                <a:cs typeface="Arial"/>
              </a:rPr>
              <a:t>ViT</a:t>
            </a:r>
            <a:r>
              <a:rPr lang="en-US" dirty="0">
                <a:latin typeface="Arial"/>
                <a:ea typeface="Microsoft YaHei"/>
                <a:cs typeface="Arial"/>
              </a:rPr>
              <a:t>, then to vision-language models such as CLIP, BLIP, EVA, and LVLMs. These models can extract visual and semantic representations from product images, thumbnails, and visual content.</a:t>
            </a:r>
          </a:p>
          <a:p>
            <a:r>
              <a:rPr lang="en-US" dirty="0">
                <a:latin typeface="Arial"/>
                <a:ea typeface="Microsoft YaHei"/>
                <a:cs typeface="Arial"/>
              </a:rPr>
              <a:t>For audio, models such as AST, wav2vec 2.0, </a:t>
            </a:r>
            <a:r>
              <a:rPr lang="en-US" dirty="0" err="1">
                <a:latin typeface="Arial"/>
                <a:ea typeface="Microsoft YaHei"/>
                <a:cs typeface="Arial"/>
              </a:rPr>
              <a:t>HuBERT</a:t>
            </a:r>
            <a:r>
              <a:rPr lang="en-US" dirty="0">
                <a:latin typeface="Arial"/>
                <a:ea typeface="Microsoft YaHei"/>
                <a:cs typeface="Arial"/>
              </a:rPr>
              <a:t>, </a:t>
            </a:r>
            <a:r>
              <a:rPr lang="en-US" dirty="0" err="1">
                <a:latin typeface="Arial"/>
                <a:ea typeface="Microsoft YaHei"/>
                <a:cs typeface="Arial"/>
              </a:rPr>
              <a:t>AudioMAE</a:t>
            </a:r>
            <a:r>
              <a:rPr lang="en-US" dirty="0">
                <a:latin typeface="Arial"/>
                <a:ea typeface="Microsoft YaHei"/>
                <a:cs typeface="Arial"/>
              </a:rPr>
              <a:t>, BEATs, and CLAP can capture speech, sound, and audio-text semantics.</a:t>
            </a:r>
          </a:p>
          <a:p>
            <a:r>
              <a:rPr lang="en-US" dirty="0">
                <a:latin typeface="Arial"/>
                <a:ea typeface="Microsoft YaHei"/>
                <a:cs typeface="Arial"/>
              </a:rPr>
              <a:t>For video, models such as </a:t>
            </a:r>
            <a:r>
              <a:rPr lang="en-US" dirty="0" err="1">
                <a:latin typeface="Arial"/>
                <a:ea typeface="Microsoft YaHei"/>
                <a:cs typeface="Arial"/>
              </a:rPr>
              <a:t>TimeSformer</a:t>
            </a:r>
            <a:r>
              <a:rPr lang="en-US" dirty="0">
                <a:latin typeface="Arial"/>
                <a:ea typeface="Microsoft YaHei"/>
                <a:cs typeface="Arial"/>
              </a:rPr>
              <a:t>, Video Swin, </a:t>
            </a:r>
            <a:r>
              <a:rPr lang="en-US" dirty="0" err="1">
                <a:latin typeface="Arial"/>
                <a:ea typeface="Microsoft YaHei"/>
                <a:cs typeface="Arial"/>
              </a:rPr>
              <a:t>VideoMAE</a:t>
            </a:r>
            <a:r>
              <a:rPr lang="en-US" dirty="0">
                <a:latin typeface="Arial"/>
                <a:ea typeface="Microsoft YaHei"/>
                <a:cs typeface="Arial"/>
              </a:rPr>
              <a:t>, </a:t>
            </a:r>
            <a:r>
              <a:rPr lang="en-US" dirty="0" err="1">
                <a:latin typeface="Arial"/>
                <a:ea typeface="Microsoft YaHei"/>
                <a:cs typeface="Arial"/>
              </a:rPr>
              <a:t>InternVideo</a:t>
            </a:r>
            <a:r>
              <a:rPr lang="en-US" dirty="0">
                <a:latin typeface="Arial"/>
                <a:ea typeface="Microsoft YaHei"/>
                <a:cs typeface="Arial"/>
              </a:rPr>
              <a:t>, and Video-</a:t>
            </a:r>
            <a:r>
              <a:rPr lang="en-US" dirty="0" err="1">
                <a:latin typeface="Arial"/>
                <a:ea typeface="Microsoft YaHei"/>
                <a:cs typeface="Arial"/>
              </a:rPr>
              <a:t>LLaVA</a:t>
            </a:r>
            <a:r>
              <a:rPr lang="en-US" dirty="0">
                <a:latin typeface="Arial"/>
                <a:ea typeface="Microsoft YaHei"/>
                <a:cs typeface="Arial"/>
              </a:rPr>
              <a:t> can represent dynamic visual content and video-language information.</a:t>
            </a:r>
          </a:p>
          <a:p>
            <a:r>
              <a:rPr lang="en-US" dirty="0">
                <a:latin typeface="Arial"/>
                <a:ea typeface="Microsoft YaHei"/>
                <a:cs typeface="Arial"/>
              </a:rPr>
              <a:t>So the main takeaway is simple: foundation models may look different across modalities, but they all help us convert raw multimodal content into useful representations. These representations can then be used by recommendation systems for retrieval, ranking, matching, and personalization</a:t>
            </a:r>
          </a:p>
          <a:p>
            <a:endParaRPr lang="en-US" dirty="0">
              <a:latin typeface="Arial" pitchFamily="34" charset="0"/>
              <a:ea typeface="Microsoft YaHei" pitchFamily="50" charset="-128"/>
              <a:cs typeface="Arial"/>
            </a:endParaRPr>
          </a:p>
        </p:txBody>
      </p:sp>
    </p:spTree>
    <p:extLst>
      <p:ext uri="{BB962C8B-B14F-4D97-AF65-F5344CB8AC3E}">
        <p14:creationId xmlns:p14="http://schemas.microsoft.com/office/powerpoint/2010/main" val="761383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2ED1-F6EB-1F0F-DD65-4D221F78F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91F4F-0375-261F-F37F-3F8178A2B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437DA-DA7D-A1CF-9744-9645B271C068}"/>
              </a:ext>
            </a:extLst>
          </p:cNvPr>
          <p:cNvSpPr>
            <a:spLocks noGrp="1"/>
          </p:cNvSpPr>
          <p:nvPr>
            <p:ph type="body" idx="1"/>
          </p:nvPr>
        </p:nvSpPr>
        <p:spPr/>
        <p:txBody>
          <a:bodyPr/>
          <a:lstStyle/>
          <a:p>
            <a:r>
              <a:rPr lang="en-US" dirty="0">
                <a:latin typeface="Arial"/>
                <a:ea typeface="Microsoft YaHei"/>
                <a:cs typeface="Arial"/>
              </a:rPr>
              <a:t>On this slide, we introduce TIGER from the paper 'Recommender Systems with Generative Retrieval.'</a:t>
            </a:r>
          </a:p>
          <a:p>
            <a:r>
              <a:rPr lang="en-US" dirty="0">
                <a:latin typeface="Arial"/>
                <a:ea typeface="Microsoft YaHei"/>
                <a:cs typeface="Arial"/>
              </a:rPr>
              <a:t>Traditional retrieval usually represents users and items as vectors and uses nearest-neighbor search to find candidate items. TIGER proposes a different paradigm: generate the identifier of the target item autoregressively.</a:t>
            </a:r>
          </a:p>
          <a:p>
            <a:r>
              <a:rPr lang="en-US" dirty="0">
                <a:latin typeface="Arial"/>
                <a:ea typeface="Microsoft YaHei"/>
                <a:cs typeface="Arial"/>
              </a:rPr>
              <a:t>The left side shows semantic ID generation. Item content information is encoded into embeddings, and quantization converts those embeddings into a tuple of discrete semantic tokens.</a:t>
            </a:r>
          </a:p>
          <a:p>
            <a:r>
              <a:rPr lang="en-US" dirty="0">
                <a:latin typeface="Arial"/>
                <a:ea typeface="Microsoft YaHei"/>
                <a:cs typeface="Arial"/>
              </a:rPr>
              <a:t>The right side shows the sequence-to-sequence framework. Given a user's interaction history represented by semantic IDs, a Transformer encoder-decoder predicts the semantic ID of the next item.</a:t>
            </a:r>
          </a:p>
          <a:p>
            <a:r>
              <a:rPr lang="en-US" dirty="0">
                <a:latin typeface="Arial"/>
                <a:ea typeface="Microsoft YaHei"/>
                <a:cs typeface="Arial"/>
              </a:rPr>
              <a:t>This means the model can retrieve by generation. It produces tokens corresponding to candidate items, rather than searching through all item vectors with an external index.</a:t>
            </a:r>
          </a:p>
          <a:p>
            <a:r>
              <a:rPr lang="en-US" dirty="0">
                <a:latin typeface="Arial"/>
                <a:ea typeface="Microsoft YaHei"/>
                <a:cs typeface="Arial"/>
              </a:rPr>
              <a:t>The key contribution is that semantically meaningful item IDs can improve generalization, especially for new or less frequent items. This slide sets the foundation for later multimodal generative methods.</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1892DCB9-11C2-E95B-FCBF-D942A6D31876}"/>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40</a:t>
            </a:fld>
            <a:endParaRPr lang="en-GB">
              <a:latin typeface="Arial"/>
              <a:ea typeface="Microsoft YaHei"/>
              <a:cs typeface="Arial"/>
            </a:endParaRPr>
          </a:p>
        </p:txBody>
      </p:sp>
    </p:spTree>
    <p:extLst>
      <p:ext uri="{BB962C8B-B14F-4D97-AF65-F5344CB8AC3E}">
        <p14:creationId xmlns:p14="http://schemas.microsoft.com/office/powerpoint/2010/main" val="2775104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796E-8DE7-0212-677D-D0B9AD81D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8BCB6-0FA3-81C1-5B55-3A38C8AC8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54224-A563-2661-08C1-A0B4E6D48763}"/>
              </a:ext>
            </a:extLst>
          </p:cNvPr>
          <p:cNvSpPr>
            <a:spLocks noGrp="1"/>
          </p:cNvSpPr>
          <p:nvPr>
            <p:ph type="body" idx="1"/>
          </p:nvPr>
        </p:nvSpPr>
        <p:spPr/>
        <p:txBody>
          <a:bodyPr/>
          <a:lstStyle/>
          <a:p>
            <a:r>
              <a:rPr lang="en-US" dirty="0">
                <a:latin typeface="Arial"/>
                <a:ea typeface="Microsoft YaHei"/>
                <a:cs typeface="Arial"/>
              </a:rPr>
              <a:t>On this slide, we introduce MQL4GRec, or Multimodal Quantitative Language for Generative Recommendation.</a:t>
            </a:r>
          </a:p>
          <a:p>
            <a:r>
              <a:rPr lang="en-US" dirty="0">
                <a:latin typeface="Arial"/>
                <a:ea typeface="Microsoft YaHei"/>
                <a:cs typeface="Arial"/>
              </a:rPr>
              <a:t>The paper argues that generative recommendation needs a language that can represent item content across modalities and domains. Natural language alone may not match the specific needs of recommendation, while raw item IDs are not semantically meaningful.</a:t>
            </a:r>
          </a:p>
          <a:p>
            <a:r>
              <a:rPr lang="en-US" dirty="0">
                <a:latin typeface="Arial"/>
                <a:ea typeface="Microsoft YaHei"/>
                <a:cs typeface="Arial"/>
              </a:rPr>
              <a:t>MQL4GRec therefore converts multimodal item content into a unified quantitative language. The figure shows image and text translators that turn item content into discrete tokens shared across items and domains.</a:t>
            </a:r>
          </a:p>
          <a:p>
            <a:r>
              <a:rPr lang="en-US" dirty="0">
                <a:latin typeface="Arial"/>
                <a:ea typeface="Microsoft YaHei"/>
                <a:cs typeface="Arial"/>
              </a:rPr>
              <a:t>The method then designs several generation tasks, such as next-item generation, asymmetric item generation, and quantitative language alignment. These tasks enrich the quantitative tokens with semantic and recommendation knowledge.</a:t>
            </a:r>
          </a:p>
          <a:p>
            <a:r>
              <a:rPr lang="en-US" dirty="0">
                <a:latin typeface="Arial"/>
                <a:ea typeface="Microsoft YaHei"/>
                <a:cs typeface="Arial"/>
              </a:rPr>
              <a:t>The bottom part shows pre-training and fine-tuning with a Transformer encoder-decoder, where prompts and multimodal quantitative tokens are used to guide recommendation generation.</a:t>
            </a:r>
          </a:p>
          <a:p>
            <a:r>
              <a:rPr lang="en-US" dirty="0">
                <a:latin typeface="Arial"/>
                <a:ea typeface="Microsoft YaHei"/>
                <a:cs typeface="Arial"/>
              </a:rPr>
              <a:t>The takeaway is that multimodal generative recommendation depends heavily on how we tokenize items. Better item languages can transfer knowledge across modalities, domains, and recommendation tasks.</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B850EA8F-EA42-DBC0-E1A7-F805DDE074AC}"/>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41</a:t>
            </a:fld>
            <a:endParaRPr lang="en-GB">
              <a:latin typeface="Arial"/>
              <a:ea typeface="Microsoft YaHei"/>
              <a:cs typeface="Arial"/>
            </a:endParaRPr>
          </a:p>
        </p:txBody>
      </p:sp>
    </p:spTree>
    <p:extLst>
      <p:ext uri="{BB962C8B-B14F-4D97-AF65-F5344CB8AC3E}">
        <p14:creationId xmlns:p14="http://schemas.microsoft.com/office/powerpoint/2010/main" val="1605168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1E47-161B-80D5-7A48-0B72F517A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C2962-97D1-4E49-5F9A-0A54294E5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FFC90-1063-612D-494D-E644606A884B}"/>
              </a:ext>
            </a:extLst>
          </p:cNvPr>
          <p:cNvSpPr>
            <a:spLocks noGrp="1"/>
          </p:cNvSpPr>
          <p:nvPr>
            <p:ph type="body" idx="1"/>
          </p:nvPr>
        </p:nvSpPr>
        <p:spPr/>
        <p:txBody>
          <a:bodyPr/>
          <a:lstStyle/>
          <a:p>
            <a:r>
              <a:rPr lang="en-US" dirty="0">
                <a:latin typeface="Arial"/>
                <a:ea typeface="Microsoft YaHei"/>
                <a:cs typeface="Arial"/>
              </a:rPr>
              <a:t>On this slide, we introduce MME-SID, which uses multimodal embeddings and semantic IDs to empower LLM-based sequential recommendation.</a:t>
            </a:r>
          </a:p>
          <a:p>
            <a:r>
              <a:rPr lang="en-US" dirty="0">
                <a:latin typeface="Arial"/>
                <a:ea typeface="Microsoft YaHei"/>
                <a:cs typeface="Arial"/>
              </a:rPr>
              <a:t>The paper identifies two problems in existing LLM-based recommendation: embedding collapse when collaborative embeddings are incorporated, and catastrophic forgetting when quantized semantic IDs are used.</a:t>
            </a:r>
          </a:p>
          <a:p>
            <a:r>
              <a:rPr lang="en-US" dirty="0">
                <a:latin typeface="Arial"/>
                <a:ea typeface="Microsoft YaHei"/>
                <a:cs typeface="Arial"/>
              </a:rPr>
              <a:t>The framework combines collaborative, textual, and visual embeddings. Each modality is projected and quantized into semantic IDs, and the resulting quantized embeddings are fused before being passed into a large language model.</a:t>
            </a:r>
          </a:p>
          <a:p>
            <a:r>
              <a:rPr lang="en-US" dirty="0">
                <a:latin typeface="Arial"/>
                <a:ea typeface="Microsoft YaHei"/>
                <a:cs typeface="Arial"/>
              </a:rPr>
              <a:t>A key component is multimodal frequency-aware fusion, which helps the model combine modalities according to their usefulness and frequency characteristics.</a:t>
            </a:r>
          </a:p>
          <a:p>
            <a:r>
              <a:rPr lang="en-US" dirty="0">
                <a:latin typeface="Arial"/>
                <a:ea typeface="Microsoft YaHei"/>
                <a:cs typeface="Arial"/>
              </a:rPr>
              <a:t>The paper also uses a multimodal residual quantized variational autoencoder to preserve distance information and align cross-modal representations.</a:t>
            </a:r>
          </a:p>
          <a:p>
            <a:r>
              <a:rPr lang="en-US" dirty="0">
                <a:latin typeface="Arial"/>
                <a:ea typeface="Microsoft YaHei"/>
                <a:cs typeface="Arial"/>
              </a:rPr>
              <a:t>The main takeaway is that semantic IDs are powerful, but they must be constructed and integrated carefully. Multimodal information can help stabilize LLM-based sequential recommendation and improve the quality of generated recommendations.</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EE62EC3E-2081-8B11-46CC-08DE68AE3BE7}"/>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42</a:t>
            </a:fld>
            <a:endParaRPr lang="en-GB">
              <a:latin typeface="Arial"/>
              <a:ea typeface="Microsoft YaHei"/>
              <a:cs typeface="Arial"/>
            </a:endParaRPr>
          </a:p>
        </p:txBody>
      </p:sp>
    </p:spTree>
    <p:extLst>
      <p:ext uri="{BB962C8B-B14F-4D97-AF65-F5344CB8AC3E}">
        <p14:creationId xmlns:p14="http://schemas.microsoft.com/office/powerpoint/2010/main" val="2844030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F5C95-15E4-BA53-5AAA-754386F00F49}"/>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6AA5874-93FB-AD21-5C2F-D604BB70CB95}"/>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43</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6C668EB8-315B-09F2-DF78-2E8FCD17FA1D}"/>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24A43E57-0E75-E0FF-1E83-FD78A51DD87A}"/>
              </a:ext>
            </a:extLst>
          </p:cNvPr>
          <p:cNvSpPr>
            <a:spLocks noGrp="1" noChangeArrowheads="1"/>
          </p:cNvSpPr>
          <p:nvPr>
            <p:ph type="body" idx="1"/>
          </p:nvPr>
        </p:nvSpPr>
        <p:spPr/>
        <p:txBody>
          <a:bodyPr/>
          <a:lstStyle/>
          <a:p>
            <a:r>
              <a:rPr lang="en-US" dirty="0">
                <a:latin typeface="Arial"/>
                <a:ea typeface="Microsoft YaHei"/>
                <a:cs typeface="Arial"/>
              </a:rPr>
              <a:t>This slide marks the transition to the conclusion section.</a:t>
            </a:r>
          </a:p>
          <a:p>
            <a:r>
              <a:rPr lang="en-US" dirty="0">
                <a:latin typeface="Arial"/>
                <a:ea typeface="Microsoft YaHei"/>
                <a:cs typeface="Arial"/>
              </a:rPr>
              <a:t>We have now covered three major stages of multimodal recommendation research.</a:t>
            </a:r>
          </a:p>
          <a:p>
            <a:r>
              <a:rPr lang="en-US" dirty="0">
                <a:latin typeface="Arial"/>
                <a:ea typeface="Microsoft YaHei"/>
                <a:cs typeface="Arial"/>
              </a:rPr>
              <a:t>First, multimodal features are used as auxiliary signals. In this stage, visual, textual, audio, or video embeddings are injected into recommender models through fusion or graph construction.</a:t>
            </a:r>
          </a:p>
          <a:p>
            <a:r>
              <a:rPr lang="en-US" dirty="0">
                <a:latin typeface="Arial"/>
                <a:ea typeface="Microsoft YaHei"/>
                <a:cs typeface="Arial"/>
              </a:rPr>
              <a:t>Second, foundation models are adapted end-to-end for recommendation. This introduces stronger representation learning, but also requires efficient adaptation methods such as adapters, decoupled PEFT, IISAN, IISAN-Versa, and CROSSAN.</a:t>
            </a:r>
          </a:p>
          <a:p>
            <a:r>
              <a:rPr lang="en-US" dirty="0">
                <a:latin typeface="Arial"/>
                <a:ea typeface="Microsoft YaHei"/>
                <a:cs typeface="Arial"/>
              </a:rPr>
              <a:t>Third, generative recommendation reframes retrieval as token generation, where semantic IDs and multimodal item languages become central.</a:t>
            </a:r>
          </a:p>
          <a:p>
            <a:r>
              <a:rPr lang="en-US" dirty="0">
                <a:latin typeface="Arial"/>
                <a:ea typeface="Microsoft YaHei"/>
                <a:cs typeface="Arial"/>
              </a:rPr>
              <a:t>The conclusion slide will summarize the main lessons from these three stages and point to the practical challenges that remain.</a:t>
            </a:r>
          </a:p>
          <a:p>
            <a:endParaRPr lang="en-US" dirty="0">
              <a:latin typeface="Arial"/>
              <a:ea typeface="Microsoft YaHei"/>
              <a:cs typeface="Arial"/>
            </a:endParaRPr>
          </a:p>
        </p:txBody>
      </p:sp>
    </p:spTree>
    <p:extLst>
      <p:ext uri="{BB962C8B-B14F-4D97-AF65-F5344CB8AC3E}">
        <p14:creationId xmlns:p14="http://schemas.microsoft.com/office/powerpoint/2010/main" val="3621831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14529-5D8A-6DF5-249B-E3869D800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0B33C-0D20-C074-EA20-6D5F736F9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8C74D-AB61-DDD5-7D06-DDF599CB32ED}"/>
              </a:ext>
            </a:extLst>
          </p:cNvPr>
          <p:cNvSpPr>
            <a:spLocks noGrp="1"/>
          </p:cNvSpPr>
          <p:nvPr>
            <p:ph type="body" idx="1"/>
          </p:nvPr>
        </p:nvSpPr>
        <p:spPr/>
        <p:txBody>
          <a:bodyPr/>
          <a:lstStyle/>
          <a:p>
            <a:r>
              <a:rPr lang="en-US" dirty="0">
                <a:latin typeface="Arial"/>
                <a:ea typeface="Microsoft YaHei"/>
                <a:cs typeface="Arial"/>
              </a:rPr>
              <a:t>On this slide, we summarize the main takeaways of the lecture.</a:t>
            </a:r>
          </a:p>
          <a:p>
            <a:r>
              <a:rPr lang="en-US" dirty="0">
                <a:latin typeface="Arial"/>
                <a:ea typeface="Microsoft YaHei"/>
                <a:cs typeface="Arial"/>
              </a:rPr>
              <a:t>The first takeaway is that multimodal recommendation is shifting from feature fusion to foundation-model-driven modeling. Earlier methods mainly used extracted multimodal embeddings as side information, while recent methods adapt large encoders more directly for recommendation objectives.</a:t>
            </a:r>
          </a:p>
          <a:p>
            <a:r>
              <a:rPr lang="en-US" dirty="0">
                <a:latin typeface="Arial"/>
                <a:ea typeface="Microsoft YaHei"/>
                <a:cs typeface="Arial"/>
              </a:rPr>
              <a:t>The second takeaway is that efficient adaptation is essential. Full fine-tuning of large multimodal models is often too expensive, so methods such as adapters, decoupled PEFT, caching, and side networks are important for practical systems.</a:t>
            </a:r>
          </a:p>
          <a:p>
            <a:r>
              <a:rPr lang="en-US" dirty="0">
                <a:latin typeface="Arial"/>
                <a:ea typeface="Microsoft YaHei"/>
                <a:cs typeface="Arial"/>
              </a:rPr>
              <a:t>The third takeaway is that real-world recommendation requires more flexible multimodal modeling. Systems must handle asymmetric encoders, multiple modalities, changing user interests, and scalable inference.</a:t>
            </a:r>
          </a:p>
          <a:p>
            <a:r>
              <a:rPr lang="en-US" dirty="0">
                <a:latin typeface="Arial"/>
                <a:ea typeface="Microsoft YaHei"/>
                <a:cs typeface="Arial"/>
              </a:rPr>
              <a:t>The fourth takeaway is that generative recommendation opens a new retrieval paradigm. Instead of only matching vectors, models can generate semantic or multimodal item identifiers.</a:t>
            </a:r>
          </a:p>
          <a:p>
            <a:r>
              <a:rPr lang="en-US" dirty="0">
                <a:latin typeface="Arial"/>
                <a:ea typeface="Microsoft YaHei"/>
                <a:cs typeface="Arial"/>
              </a:rPr>
              <a:t>Overall, foundation models give recommendation systems richer item understanding, but the core challenge is adapting and deploying them efficiently and reliably.</a:t>
            </a:r>
          </a:p>
          <a:p>
            <a:endParaRPr lang="en-US" dirty="0">
              <a:latin typeface="Arial"/>
              <a:ea typeface="Microsoft YaHei"/>
              <a:cs typeface="Arial"/>
            </a:endParaRPr>
          </a:p>
        </p:txBody>
      </p:sp>
      <p:sp>
        <p:nvSpPr>
          <p:cNvPr id="4" name="Slide Number Placeholder 3">
            <a:extLst>
              <a:ext uri="{FF2B5EF4-FFF2-40B4-BE49-F238E27FC236}">
                <a16:creationId xmlns:a16="http://schemas.microsoft.com/office/drawing/2014/main" id="{25E975E7-CD9E-97F6-D6D0-C36E8400CE78}"/>
              </a:ext>
            </a:extLst>
          </p:cNvPr>
          <p:cNvSpPr>
            <a:spLocks noGrp="1"/>
          </p:cNvSpPr>
          <p:nvPr>
            <p:ph type="sldNum" sz="quarter" idx="5"/>
          </p:nvPr>
        </p:nvSpPr>
        <p:spPr/>
        <p:txBody>
          <a:bodyPr/>
          <a:lstStyle/>
          <a:p>
            <a:fld id="{298FB250-D626-45AA-A956-E7B3E109F9CB}" type="slidenum">
              <a:rPr lang="en-GB" smtClean="0">
                <a:latin typeface="Arial"/>
                <a:ea typeface="Microsoft YaHei"/>
                <a:cs typeface="Arial"/>
              </a:rPr>
              <a:t>44</a:t>
            </a:fld>
            <a:endParaRPr lang="en-GB">
              <a:latin typeface="Arial"/>
              <a:ea typeface="Microsoft YaHei"/>
              <a:cs typeface="Arial"/>
            </a:endParaRPr>
          </a:p>
        </p:txBody>
      </p:sp>
    </p:spTree>
    <p:extLst>
      <p:ext uri="{BB962C8B-B14F-4D97-AF65-F5344CB8AC3E}">
        <p14:creationId xmlns:p14="http://schemas.microsoft.com/office/powerpoint/2010/main" val="1655065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latin typeface="Arial"/>
                <a:ea typeface="Microsoft YaHei"/>
                <a:cs typeface="Arial"/>
              </a:rPr>
              <a:t>This is the closing slide of the talk.</a:t>
            </a:r>
          </a:p>
          <a:p>
            <a:r>
              <a:rPr lang="en-US" dirty="0">
                <a:latin typeface="Arial"/>
                <a:ea typeface="Microsoft YaHei"/>
                <a:cs typeface="Arial"/>
              </a:rPr>
              <a:t>At this point, the audience should have a high-level understanding of how multimodal recommendation has evolved from auxiliary feature fusion to foundation-model adaptation and generative retrieval.</a:t>
            </a:r>
          </a:p>
          <a:p>
            <a:r>
              <a:rPr lang="en-US" dirty="0">
                <a:latin typeface="Arial"/>
                <a:ea typeface="Microsoft YaHei"/>
                <a:cs typeface="Arial"/>
              </a:rPr>
              <a:t>A useful way to open the discussion is to ask what trade-off matters most in real systems: recommendation accuracy, training efficiency, inference latency, cold-start performance, interpretability, or transferability.</a:t>
            </a:r>
          </a:p>
          <a:p>
            <a:r>
              <a:rPr lang="en-US" dirty="0">
                <a:latin typeface="Arial"/>
                <a:ea typeface="Microsoft YaHei"/>
                <a:cs typeface="Arial"/>
              </a:rPr>
              <a:t>Another possible discussion point is modality usefulness. As we saw in the reproducibility study, more modalities do not automatically mean better recommendation, so future work should evaluate which modality contributes under which condition.</a:t>
            </a:r>
          </a:p>
          <a:p>
            <a:r>
              <a:rPr lang="en-US" dirty="0">
                <a:latin typeface="Arial"/>
                <a:ea typeface="Microsoft YaHei"/>
                <a:cs typeface="Arial"/>
              </a:rPr>
              <a:t>Questions are welcome, especially on the role of foundation models, efficient adaptation, multimodal fusion, and semantic IDs in next-generation recommender systems.</a:t>
            </a:r>
          </a:p>
          <a:p>
            <a:endParaRPr lang="en-US" dirty="0">
              <a:latin typeface="Arial"/>
              <a:ea typeface="Microsoft YaHei"/>
              <a:cs typeface="Arial"/>
            </a:endParaRPr>
          </a:p>
        </p:txBody>
      </p:sp>
      <p:sp>
        <p:nvSpPr>
          <p:cNvPr id="4" name="Slide Number Placeholder 3"/>
          <p:cNvSpPr>
            <a:spLocks noGrp="1"/>
          </p:cNvSpPr>
          <p:nvPr>
            <p:ph type="sldNum" sz="quarter" idx="5"/>
          </p:nvPr>
        </p:nvSpPr>
        <p:spPr/>
        <p:txBody>
          <a:bodyPr/>
          <a:lstStyle/>
          <a:p>
            <a:fld id="{841BA3F6-9033-5240-8178-EB280693EA5C}" type="slidenum">
              <a:rPr lang="en-US" smtClean="0">
                <a:latin typeface="Arial"/>
                <a:ea typeface="Microsoft YaHei"/>
                <a:cs typeface="Arial"/>
              </a:rPr>
              <a:t>45</a:t>
            </a:fld>
            <a:endParaRPr lang="en-US">
              <a:latin typeface="Arial"/>
              <a:ea typeface="Microsoft YaHei"/>
              <a:cs typeface="Arial"/>
            </a:endParaRPr>
          </a:p>
        </p:txBody>
      </p:sp>
    </p:spTree>
    <p:extLst>
      <p:ext uri="{BB962C8B-B14F-4D97-AF65-F5344CB8AC3E}">
        <p14:creationId xmlns:p14="http://schemas.microsoft.com/office/powerpoint/2010/main" val="216323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91CBC-E775-7184-398A-34E2DE08BEB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BDBA842-6228-96CC-1003-43D844B0ACF1}"/>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5</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5A8634AA-018F-8844-4A13-FAD980CE6A63}"/>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33A4F5D4-8831-5BAB-A4B9-46582B3B4E2B}"/>
              </a:ext>
            </a:extLst>
          </p:cNvPr>
          <p:cNvSpPr>
            <a:spLocks noGrp="1" noChangeArrowheads="1"/>
          </p:cNvSpPr>
          <p:nvPr>
            <p:ph type="body" idx="1"/>
          </p:nvPr>
        </p:nvSpPr>
        <p:spPr/>
        <p:txBody>
          <a:bodyPr/>
          <a:lstStyle/>
          <a:p>
            <a:r>
              <a:rPr lang="en-US" dirty="0">
                <a:latin typeface="Arial"/>
                <a:ea typeface="Microsoft YaHei"/>
                <a:cs typeface="Arial"/>
              </a:rPr>
              <a:t>This slide marks the transition from the background section to the first technical part of the lecture.</a:t>
            </a:r>
          </a:p>
          <a:p>
            <a:r>
              <a:rPr lang="en-US" dirty="0">
                <a:latin typeface="Arial"/>
                <a:ea typeface="Microsoft YaHei"/>
                <a:cs typeface="Arial"/>
              </a:rPr>
              <a:t>In the previous background slides, we introduced what multimodalities are and why foundation models matter for recommendation.</a:t>
            </a:r>
          </a:p>
          <a:p>
            <a:r>
              <a:rPr lang="en-US" dirty="0">
                <a:latin typeface="Arial"/>
                <a:ea typeface="Microsoft YaHei"/>
                <a:cs typeface="Arial"/>
              </a:rPr>
              <a:t>Now we begin with the classical and widely used setting: multimodal features as auxiliary signals.</a:t>
            </a:r>
          </a:p>
          <a:p>
            <a:r>
              <a:rPr lang="en-US" dirty="0">
                <a:latin typeface="Arial"/>
                <a:ea typeface="Microsoft YaHei"/>
                <a:cs typeface="Arial"/>
              </a:rPr>
              <a:t>In this setting, the recommender model itself is usually still built around user-item interactions, item IDs, graph structures, or sequential models. Multimodal information is added as extra side information to improve item representations or graph construction.</a:t>
            </a:r>
          </a:p>
          <a:p>
            <a:r>
              <a:rPr lang="en-US" dirty="0">
                <a:latin typeface="Arial"/>
                <a:ea typeface="Microsoft YaHei"/>
                <a:cs typeface="Arial"/>
              </a:rPr>
              <a:t>This section is important because it gives us the historical baseline. It shows how multimodal recommendation was typically formulated before the recent move toward end-to-end foundation-model adaptation.</a:t>
            </a:r>
          </a:p>
          <a:p>
            <a:endParaRPr lang="en-US" dirty="0">
              <a:latin typeface="Arial"/>
              <a:ea typeface="Microsoft YaHei"/>
              <a:cs typeface="Arial"/>
            </a:endParaRPr>
          </a:p>
        </p:txBody>
      </p:sp>
    </p:spTree>
    <p:extLst>
      <p:ext uri="{BB962C8B-B14F-4D97-AF65-F5344CB8AC3E}">
        <p14:creationId xmlns:p14="http://schemas.microsoft.com/office/powerpoint/2010/main" val="767490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83327-1835-C286-AA12-4CC6E46EFE0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B9175E7-CE3B-6753-6943-96BC4E3DFC8C}"/>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6</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F039FB79-1B8E-90F6-7BAD-8196D87D1641}"/>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A7547E88-504A-D313-8CE4-C9DA4F756542}"/>
              </a:ext>
            </a:extLst>
          </p:cNvPr>
          <p:cNvSpPr>
            <a:spLocks noGrp="1" noChangeArrowheads="1"/>
          </p:cNvSpPr>
          <p:nvPr>
            <p:ph type="body" idx="1"/>
          </p:nvPr>
        </p:nvSpPr>
        <p:spPr/>
        <p:txBody>
          <a:bodyPr/>
          <a:lstStyle/>
          <a:p>
            <a:r>
              <a:rPr lang="en-US" dirty="0">
                <a:latin typeface="Arial"/>
                <a:ea typeface="Microsoft YaHei"/>
                <a:cs typeface="Arial"/>
              </a:rPr>
              <a:t>On this slide, we summarize the main ways multimodal features are used as auxiliary signals in recommendation.</a:t>
            </a:r>
          </a:p>
          <a:p>
            <a:r>
              <a:rPr lang="en-US" dirty="0">
                <a:latin typeface="Arial"/>
                <a:ea typeface="Microsoft YaHei"/>
                <a:cs typeface="Arial"/>
              </a:rPr>
              <a:t>The first paradigm is simple fusion. Here, features from different modalities, such as images, text, and audio, are extracted independently and then concatenated or combined with ID embeddings.</a:t>
            </a:r>
          </a:p>
          <a:p>
            <a:r>
              <a:rPr lang="en-US" dirty="0">
                <a:latin typeface="Arial"/>
                <a:ea typeface="Microsoft YaHei"/>
                <a:cs typeface="Arial"/>
              </a:rPr>
              <a:t>The second paradigm uses multimodal features to construct or enhance the user-item graph. This is common in graph-based recommendation, where different modalities can define modality-specific user-item relations.</a:t>
            </a:r>
          </a:p>
          <a:p>
            <a:r>
              <a:rPr lang="en-US" dirty="0">
                <a:latin typeface="Arial"/>
                <a:ea typeface="Microsoft YaHei"/>
                <a:cs typeface="Arial"/>
              </a:rPr>
              <a:t>The third paradigm constructs item-item graphs. The intuition is that multimodal content can reveal semantic similarity between items, even when user interactions are sparse.</a:t>
            </a:r>
          </a:p>
          <a:p>
            <a:r>
              <a:rPr lang="en-US" dirty="0">
                <a:latin typeface="Arial"/>
                <a:ea typeface="Microsoft YaHei"/>
                <a:cs typeface="Arial"/>
              </a:rPr>
              <a:t>The fourth paradigm combines both user-item and item-item graph construction, so the model can exploit collaborative signals and content-based semantic structures at the same time.</a:t>
            </a:r>
          </a:p>
          <a:p>
            <a:r>
              <a:rPr lang="en-US" dirty="0">
                <a:latin typeface="Arial"/>
                <a:ea typeface="Microsoft YaHei"/>
                <a:cs typeface="Arial"/>
              </a:rPr>
              <a:t>The takeaway is that in these methods, multimodal encoders are usually used before recommendation training. The extracted features help the recommender, but they are not necessarily adapted end-to-end for the recommendation objective.</a:t>
            </a:r>
          </a:p>
          <a:p>
            <a:endParaRPr lang="en-US" dirty="0">
              <a:latin typeface="Arial"/>
              <a:ea typeface="Microsoft YaHei"/>
              <a:cs typeface="Arial"/>
            </a:endParaRPr>
          </a:p>
        </p:txBody>
      </p:sp>
    </p:spTree>
    <p:extLst>
      <p:ext uri="{BB962C8B-B14F-4D97-AF65-F5344CB8AC3E}">
        <p14:creationId xmlns:p14="http://schemas.microsoft.com/office/powerpoint/2010/main" val="48887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A203F-FF73-2788-322E-C699E2A0A85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04E6F69-EEEF-F322-FFBE-7A1F67D75F68}"/>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7</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C500C660-E16A-B8E5-63EA-4EC36F8ADDAA}"/>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DD0EF6D3-11E4-7521-BE80-120E9353F70F}"/>
              </a:ext>
            </a:extLst>
          </p:cNvPr>
          <p:cNvSpPr>
            <a:spLocks noGrp="1" noChangeArrowheads="1"/>
          </p:cNvSpPr>
          <p:nvPr>
            <p:ph type="body" idx="1"/>
          </p:nvPr>
        </p:nvSpPr>
        <p:spPr/>
        <p:txBody>
          <a:bodyPr/>
          <a:lstStyle/>
          <a:p>
            <a:r>
              <a:rPr lang="en-US" dirty="0">
                <a:latin typeface="Arial"/>
                <a:ea typeface="Microsoft YaHei"/>
                <a:cs typeface="Arial"/>
              </a:rPr>
              <a:t>On this slide, we look at VBPR, one of the earliest and most influential examples of using visual information in recommendation.</a:t>
            </a:r>
          </a:p>
          <a:p>
            <a:r>
              <a:rPr lang="en-US" dirty="0">
                <a:latin typeface="Arial"/>
                <a:ea typeface="Microsoft YaHei"/>
                <a:cs typeface="Arial"/>
              </a:rPr>
              <a:t>VBPR stands for Visual Bayesian Personalized Ranking. The paper extends the BPR framework by incorporating visual features extracted from product images using a pre-trained CNN.</a:t>
            </a:r>
          </a:p>
          <a:p>
            <a:r>
              <a:rPr lang="en-US" dirty="0">
                <a:latin typeface="Arial"/>
                <a:ea typeface="Microsoft YaHei"/>
                <a:cs typeface="Arial"/>
              </a:rPr>
              <a:t>The figure shows the basic idea. An item image is passed through a deep CNN to produce visual features. These features are transformed into visual factors and then combined with traditional item latent factors and user factors for prediction.</a:t>
            </a:r>
          </a:p>
          <a:p>
            <a:r>
              <a:rPr lang="en-US" dirty="0">
                <a:latin typeface="Arial"/>
                <a:ea typeface="Microsoft YaHei"/>
                <a:cs typeface="Arial"/>
              </a:rPr>
              <a:t>The important point is that the image encoder is not trained for recommendation from scratch. Instead, it acts as a feature extractor, and the recommender learns how user preferences interact with those visual dimensions.</a:t>
            </a:r>
          </a:p>
          <a:p>
            <a:r>
              <a:rPr lang="en-US" dirty="0">
                <a:latin typeface="Arial"/>
                <a:ea typeface="Microsoft YaHei"/>
                <a:cs typeface="Arial"/>
              </a:rPr>
              <a:t>This is a typical simple-fusion approach. It demonstrates that visual appearance can explain part of user preference, especially in domains such as fashion or products where style and appearance matter.</a:t>
            </a:r>
          </a:p>
          <a:p>
            <a:r>
              <a:rPr lang="en-US" dirty="0">
                <a:latin typeface="Arial"/>
                <a:ea typeface="Microsoft YaHei"/>
                <a:cs typeface="Arial"/>
              </a:rPr>
              <a:t>So VBPR is useful as a starting point because it shows the classical role of multimodal features: they enrich item representation, but the recommendation model remains largely ID-based and factorization-based.</a:t>
            </a:r>
          </a:p>
          <a:p>
            <a:endParaRPr lang="en-US" dirty="0">
              <a:latin typeface="Arial"/>
              <a:ea typeface="Microsoft YaHei"/>
              <a:cs typeface="Arial"/>
            </a:endParaRPr>
          </a:p>
        </p:txBody>
      </p:sp>
    </p:spTree>
    <p:extLst>
      <p:ext uri="{BB962C8B-B14F-4D97-AF65-F5344CB8AC3E}">
        <p14:creationId xmlns:p14="http://schemas.microsoft.com/office/powerpoint/2010/main" val="75004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57820-42D0-C3F7-C4F9-EC0DC8E3181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EE8CE18A-7BAC-14A5-5AD5-6F2E9BE91E6B}"/>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8</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1EBAC685-9733-8FC7-96CB-BFFD49B451E7}"/>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E1B95AFE-5D37-F5A4-6E81-9EB22C978F6E}"/>
              </a:ext>
            </a:extLst>
          </p:cNvPr>
          <p:cNvSpPr>
            <a:spLocks noGrp="1" noChangeArrowheads="1"/>
          </p:cNvSpPr>
          <p:nvPr>
            <p:ph type="body" idx="1"/>
          </p:nvPr>
        </p:nvSpPr>
        <p:spPr/>
        <p:txBody>
          <a:bodyPr/>
          <a:lstStyle/>
          <a:p>
            <a:r>
              <a:rPr lang="en-US" dirty="0">
                <a:latin typeface="Arial"/>
                <a:ea typeface="Microsoft YaHei"/>
                <a:cs typeface="Arial"/>
              </a:rPr>
              <a:t>On this slide, we move from simple feature fusion to graph-based multimodal recommendation, using MMGCN as the example.</a:t>
            </a:r>
          </a:p>
          <a:p>
            <a:r>
              <a:rPr lang="en-US" dirty="0">
                <a:latin typeface="Arial"/>
                <a:ea typeface="Microsoft YaHei"/>
                <a:cs typeface="Arial"/>
              </a:rPr>
              <a:t>MMGCN is designed for personalized micro-video recommendation. Micro-videos naturally contain multiple modalities, such as visual content, acoustic signals, and textual descriptions.</a:t>
            </a:r>
          </a:p>
          <a:p>
            <a:r>
              <a:rPr lang="en-US" dirty="0">
                <a:latin typeface="Arial"/>
                <a:ea typeface="Microsoft YaHei"/>
                <a:cs typeface="Arial"/>
              </a:rPr>
              <a:t>The key idea of MMGCN is to build modality-specific user-item graphs. Instead of treating all modalities as one fused feature vector, the model propagates information separately in visual, acoustic, and textual graphs.</a:t>
            </a:r>
          </a:p>
          <a:p>
            <a:r>
              <a:rPr lang="en-US" dirty="0">
                <a:latin typeface="Arial"/>
                <a:ea typeface="Microsoft YaHei"/>
                <a:cs typeface="Arial"/>
              </a:rPr>
              <a:t>Through graph convolution, users and items can exchange information in each modality. This allows the model to learn modal-specific user preferences. For example, a user may prefer the visual style of some videos but the audio style of others.</a:t>
            </a:r>
          </a:p>
          <a:p>
            <a:r>
              <a:rPr lang="en-US" dirty="0">
                <a:latin typeface="Arial"/>
                <a:ea typeface="Microsoft YaHei"/>
                <a:cs typeface="Arial"/>
              </a:rPr>
              <a:t>After learning representations from different modalities, the model combines them for final recommendation prediction.</a:t>
            </a:r>
          </a:p>
          <a:p>
            <a:r>
              <a:rPr lang="en-US" dirty="0">
                <a:latin typeface="Arial"/>
                <a:ea typeface="Microsoft YaHei"/>
                <a:cs typeface="Arial"/>
              </a:rPr>
              <a:t>This slide shows an important development: multimodal features are no longer only appended to item embeddings. They are used to structure the message-passing process between users and items.</a:t>
            </a:r>
          </a:p>
          <a:p>
            <a:endParaRPr lang="en-US" dirty="0">
              <a:latin typeface="Arial"/>
              <a:ea typeface="Microsoft YaHei"/>
              <a:cs typeface="Arial"/>
            </a:endParaRPr>
          </a:p>
        </p:txBody>
      </p:sp>
    </p:spTree>
    <p:extLst>
      <p:ext uri="{BB962C8B-B14F-4D97-AF65-F5344CB8AC3E}">
        <p14:creationId xmlns:p14="http://schemas.microsoft.com/office/powerpoint/2010/main" val="3897562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B97EA-A591-A67B-5BB0-3B6B49DFC42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A515437-A767-8699-CB95-5D6424458C7F}"/>
              </a:ext>
            </a:extLst>
          </p:cNvPr>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fld id="{DA9F9F75-89E9-41F1-96C8-0E4B58E1AF45}" type="slidenum">
              <a:rPr lang="en-GB">
                <a:latin typeface="Arial"/>
                <a:ea typeface="Microsoft YaHei"/>
                <a:cs typeface="Arial"/>
              </a:rPr>
              <a:pPr/>
              <a:t>9</a:t>
            </a:fld>
            <a:endParaRPr lang="en-GB">
              <a:latin typeface="Arial"/>
              <a:ea typeface="Microsoft YaHei"/>
              <a:cs typeface="Arial"/>
            </a:endParaRPr>
          </a:p>
        </p:txBody>
      </p:sp>
      <p:sp>
        <p:nvSpPr>
          <p:cNvPr id="103426" name="Rectangle 2">
            <a:extLst>
              <a:ext uri="{FF2B5EF4-FFF2-40B4-BE49-F238E27FC236}">
                <a16:creationId xmlns:a16="http://schemas.microsoft.com/office/drawing/2014/main" id="{C5AB7839-4016-F25F-5754-22F0F4D6B044}"/>
              </a:ext>
            </a:extLst>
          </p:cNvPr>
          <p:cNvSpPr>
            <a:spLocks noGrp="1" noRot="1" noChangeAspect="1" noChangeArrowheads="1" noTextEdit="1"/>
          </p:cNvSpPr>
          <p:nvPr>
            <p:ph type="sldImg"/>
          </p:nvPr>
        </p:nvSpPr>
        <p:spPr>
          <a:xfrm>
            <a:off x="685800" y="1143000"/>
            <a:ext cx="5486400" cy="3086100"/>
          </a:xfrm>
          <a:ln/>
        </p:spPr>
      </p:sp>
      <p:sp>
        <p:nvSpPr>
          <p:cNvPr id="103427" name="Rectangle 3">
            <a:extLst>
              <a:ext uri="{FF2B5EF4-FFF2-40B4-BE49-F238E27FC236}">
                <a16:creationId xmlns:a16="http://schemas.microsoft.com/office/drawing/2014/main" id="{E9F87CED-A0F4-082E-EB4E-DEE159C7C703}"/>
              </a:ext>
            </a:extLst>
          </p:cNvPr>
          <p:cNvSpPr>
            <a:spLocks noGrp="1" noChangeArrowheads="1"/>
          </p:cNvSpPr>
          <p:nvPr>
            <p:ph type="body" idx="1"/>
          </p:nvPr>
        </p:nvSpPr>
        <p:spPr/>
        <p:txBody>
          <a:bodyPr/>
          <a:lstStyle/>
          <a:p>
            <a:r>
              <a:rPr lang="en-US" dirty="0">
                <a:latin typeface="Arial"/>
                <a:ea typeface="Microsoft YaHei"/>
                <a:cs typeface="Arial"/>
              </a:rPr>
              <a:t>On this slide, we discuss item-item graph construction, using the FREEDOM model from the paper 'A Tale of Two Graphs' as the example.</a:t>
            </a:r>
          </a:p>
          <a:p>
            <a:r>
              <a:rPr lang="en-US" dirty="0">
                <a:latin typeface="Arial"/>
                <a:ea typeface="Microsoft YaHei"/>
                <a:cs typeface="Arial"/>
              </a:rPr>
              <a:t>The background here is that methods such as LATTICE construct item-item graphs from multimodal features. These graphs capture semantic similarity between items based on content, such as image or text embeddings.</a:t>
            </a:r>
          </a:p>
          <a:p>
            <a:r>
              <a:rPr lang="en-US" dirty="0">
                <a:latin typeface="Arial"/>
                <a:ea typeface="Microsoft YaHei"/>
                <a:cs typeface="Arial"/>
              </a:rPr>
              <a:t>The FREEDOM paper makes an interesting observation: dynamically learning the latent item-item graph during training can be expensive and may not be necessary. Instead, the item-item graph can be constructed once and then frozen.</a:t>
            </a:r>
          </a:p>
          <a:p>
            <a:r>
              <a:rPr lang="en-US" dirty="0">
                <a:latin typeface="Arial"/>
                <a:ea typeface="Microsoft YaHei"/>
                <a:cs typeface="Arial"/>
              </a:rPr>
              <a:t>At the same time, FREEDOM denoises the user-item interaction graph. This matters because implicit feedback can contain noisy interactions, and noisy edges may harm graph propagation.</a:t>
            </a:r>
          </a:p>
          <a:p>
            <a:r>
              <a:rPr lang="en-US" dirty="0">
                <a:latin typeface="Arial"/>
                <a:ea typeface="Microsoft YaHei"/>
                <a:cs typeface="Arial"/>
              </a:rPr>
              <a:t>The figure compares the proposed FREEDOM pipeline with LATTICE. The main message is that item-item semantic structure can be reused efficiently, while the user-item graph should be cleaned to reduce noise.</a:t>
            </a:r>
          </a:p>
          <a:p>
            <a:r>
              <a:rPr lang="en-US" dirty="0">
                <a:latin typeface="Arial"/>
                <a:ea typeface="Microsoft YaHei"/>
                <a:cs typeface="Arial"/>
              </a:rPr>
              <a:t>So this slide highlights a key principle in auxiliary-signal methods: multimodal features can reveal stable item semantics, while collaborative interactions may require denoising.</a:t>
            </a:r>
          </a:p>
          <a:p>
            <a:endParaRPr lang="en-US" dirty="0">
              <a:latin typeface="Arial"/>
              <a:ea typeface="Microsoft YaHei"/>
              <a:cs typeface="Arial"/>
            </a:endParaRPr>
          </a:p>
        </p:txBody>
      </p:sp>
    </p:spTree>
    <p:extLst>
      <p:ext uri="{BB962C8B-B14F-4D97-AF65-F5344CB8AC3E}">
        <p14:creationId xmlns:p14="http://schemas.microsoft.com/office/powerpoint/2010/main" val="227098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0CEA-BE1F-6644-8C52-F2FE6A5403FC}"/>
              </a:ext>
            </a:extLst>
          </p:cNvPr>
          <p:cNvSpPr>
            <a:spLocks noGrp="1"/>
          </p:cNvSpPr>
          <p:nvPr>
            <p:ph type="ctrTitle"/>
          </p:nvPr>
        </p:nvSpPr>
        <p:spPr>
          <a:xfrm>
            <a:off x="1524000" y="1122363"/>
            <a:ext cx="9144000" cy="2387600"/>
          </a:xfrm>
        </p:spPr>
        <p:txBody>
          <a:bodyPr anchor="b"/>
          <a:lstStyle>
            <a:lvl1pPr algn="ctr">
              <a:defRPr sz="5999">
                <a:latin typeface="Arial"/>
                <a:ea typeface="Microsoft YaHei"/>
                <a:cs typeface="Arial"/>
              </a:defRPr>
            </a:lvl1pPr>
          </a:lstStyle>
          <a:p>
            <a:r>
              <a:rPr lang="en-US">
                <a:latin typeface="Arial"/>
                <a:ea typeface="Microsoft YaHei"/>
                <a:cs typeface="Arial"/>
              </a:rPr>
              <a:t>Click to edit Master title style</a:t>
            </a:r>
          </a:p>
        </p:txBody>
      </p:sp>
      <p:sp>
        <p:nvSpPr>
          <p:cNvPr id="3" name="Subtitle 2">
            <a:extLst>
              <a:ext uri="{FF2B5EF4-FFF2-40B4-BE49-F238E27FC236}">
                <a16:creationId xmlns:a16="http://schemas.microsoft.com/office/drawing/2014/main" id="{29DBF390-F328-1D47-8423-A956A9B51D48}"/>
              </a:ext>
            </a:extLst>
          </p:cNvPr>
          <p:cNvSpPr>
            <a:spLocks noGrp="1"/>
          </p:cNvSpPr>
          <p:nvPr>
            <p:ph type="subTitle" idx="1"/>
          </p:nvPr>
        </p:nvSpPr>
        <p:spPr>
          <a:xfrm>
            <a:off x="1524000" y="3602038"/>
            <a:ext cx="9144000" cy="1655762"/>
          </a:xfrm>
        </p:spPr>
        <p:txBody>
          <a:bodyPr/>
          <a:lstStyle>
            <a:lvl1pPr marL="0" indent="0" algn="ctr">
              <a:buNone/>
              <a:defRPr sz="2399">
                <a:latin typeface="Arial"/>
                <a:ea typeface="Microsoft YaHei"/>
                <a:cs typeface="Arial"/>
              </a:defRPr>
            </a:lvl1pPr>
            <a:lvl2pPr marL="457164" indent="0" algn="ctr">
              <a:buNone/>
              <a:defRPr sz="2000">
                <a:latin typeface="Arial"/>
                <a:ea typeface="Microsoft YaHei"/>
                <a:cs typeface="Arial"/>
              </a:defRPr>
            </a:lvl2pPr>
            <a:lvl3pPr marL="914329" indent="0" algn="ctr">
              <a:buNone/>
              <a:defRPr sz="1800">
                <a:latin typeface="Arial"/>
                <a:ea typeface="Microsoft YaHei"/>
                <a:cs typeface="Arial"/>
              </a:defRPr>
            </a:lvl3pPr>
            <a:lvl4pPr marL="1371493" indent="0" algn="ctr">
              <a:buNone/>
              <a:defRPr sz="1600">
                <a:latin typeface="Arial"/>
                <a:ea typeface="Microsoft YaHei"/>
                <a:cs typeface="Arial"/>
              </a:defRPr>
            </a:lvl4pPr>
            <a:lvl5pPr marL="1828658" indent="0" algn="ctr">
              <a:buNone/>
              <a:defRPr sz="1600">
                <a:latin typeface="Arial"/>
                <a:ea typeface="Microsoft YaHei"/>
                <a:cs typeface="Arial"/>
              </a:defRPr>
            </a:lvl5pPr>
            <a:lvl6pPr marL="2285822" indent="0" algn="ctr">
              <a:buNone/>
              <a:defRPr sz="1600">
                <a:latin typeface="Arial"/>
                <a:ea typeface="Microsoft YaHei"/>
                <a:cs typeface="Arial"/>
              </a:defRPr>
            </a:lvl6pPr>
            <a:lvl7pPr marL="2742986" indent="0" algn="ctr">
              <a:buNone/>
              <a:defRPr sz="1600">
                <a:latin typeface="Arial"/>
                <a:ea typeface="Microsoft YaHei"/>
                <a:cs typeface="Arial"/>
              </a:defRPr>
            </a:lvl7pPr>
            <a:lvl8pPr marL="3200150" indent="0" algn="ctr">
              <a:buNone/>
              <a:defRPr sz="1600">
                <a:latin typeface="Arial"/>
                <a:ea typeface="Microsoft YaHei"/>
                <a:cs typeface="Arial"/>
              </a:defRPr>
            </a:lvl8pPr>
            <a:lvl9pPr marL="3657315" indent="0" algn="ctr">
              <a:buNone/>
              <a:defRPr sz="1600">
                <a:latin typeface="Arial"/>
                <a:ea typeface="Microsoft YaHei"/>
                <a:cs typeface="Arial"/>
              </a:defRPr>
            </a:lvl9pPr>
          </a:lstStyle>
          <a:p>
            <a:r>
              <a:rPr lang="en-US">
                <a:latin typeface="Arial"/>
                <a:ea typeface="Microsoft YaHei"/>
                <a:cs typeface="Arial"/>
              </a:rPr>
              <a:t>Click to edit Master subtitle style</a:t>
            </a:r>
          </a:p>
        </p:txBody>
      </p:sp>
      <p:sp>
        <p:nvSpPr>
          <p:cNvPr id="4" name="Date Placeholder 3">
            <a:extLst>
              <a:ext uri="{FF2B5EF4-FFF2-40B4-BE49-F238E27FC236}">
                <a16:creationId xmlns:a16="http://schemas.microsoft.com/office/drawing/2014/main" id="{2283349C-E7FD-2847-A420-84A7095A0353}"/>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D962D5C9-DB49-F94B-8D79-2F2AA43AC88C}"/>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54525A8E-D341-4F41-BD27-EBF6FD1160AA}"/>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143784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8A22-9989-7243-B852-3C7BA4F23665}"/>
              </a:ext>
            </a:extLst>
          </p:cNvPr>
          <p:cNvSpPr>
            <a:spLocks noGrp="1"/>
          </p:cNvSpPr>
          <p:nvPr>
            <p:ph type="title"/>
          </p:nvPr>
        </p:nvSpPr>
        <p:spPr/>
        <p:txBody>
          <a:bodyPr/>
          <a:lstStyle/>
          <a:p>
            <a:r>
              <a:rPr lang="en-US">
                <a:latin typeface="Arial"/>
                <a:ea typeface="Microsoft YaHei"/>
                <a:cs typeface="Arial"/>
              </a:rPr>
              <a:t>Click to edit Master title style</a:t>
            </a:r>
          </a:p>
        </p:txBody>
      </p:sp>
      <p:sp>
        <p:nvSpPr>
          <p:cNvPr id="3" name="Vertical Text Placeholder 2">
            <a:extLst>
              <a:ext uri="{FF2B5EF4-FFF2-40B4-BE49-F238E27FC236}">
                <a16:creationId xmlns:a16="http://schemas.microsoft.com/office/drawing/2014/main" id="{782FF6D4-A416-CD40-913D-1E900762972A}"/>
              </a:ext>
            </a:extLst>
          </p:cNvPr>
          <p:cNvSpPr>
            <a:spLocks noGrp="1"/>
          </p:cNvSpPr>
          <p:nvPr>
            <p:ph type="body" orient="vert" idx="1"/>
          </p:nvPr>
        </p:nvSpPr>
        <p:spPr/>
        <p:txBody>
          <a:bodyPr vert="eaVert"/>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Date Placeholder 3">
            <a:extLst>
              <a:ext uri="{FF2B5EF4-FFF2-40B4-BE49-F238E27FC236}">
                <a16:creationId xmlns:a16="http://schemas.microsoft.com/office/drawing/2014/main" id="{B561080D-751F-5940-AFB3-34F9A3A4EE98}"/>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FE745DAE-62C4-C745-B5C5-8FBD688E5972}"/>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A55AA675-CF94-D84A-8DB6-C675679A2B77}"/>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325898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921B75-4B3D-3D45-8DF7-F982881EE5CE}"/>
              </a:ext>
            </a:extLst>
          </p:cNvPr>
          <p:cNvSpPr>
            <a:spLocks noGrp="1"/>
          </p:cNvSpPr>
          <p:nvPr>
            <p:ph type="title" orient="vert"/>
          </p:nvPr>
        </p:nvSpPr>
        <p:spPr>
          <a:xfrm>
            <a:off x="8724900" y="365126"/>
            <a:ext cx="2628900" cy="5811838"/>
          </a:xfrm>
        </p:spPr>
        <p:txBody>
          <a:bodyPr vert="eaVert"/>
          <a:lstStyle/>
          <a:p>
            <a:r>
              <a:rPr lang="en-US">
                <a:latin typeface="Arial"/>
                <a:ea typeface="Microsoft YaHei"/>
                <a:cs typeface="Arial"/>
              </a:rPr>
              <a:t>Click to edit Master title style</a:t>
            </a:r>
          </a:p>
        </p:txBody>
      </p:sp>
      <p:sp>
        <p:nvSpPr>
          <p:cNvPr id="3" name="Vertical Text Placeholder 2">
            <a:extLst>
              <a:ext uri="{FF2B5EF4-FFF2-40B4-BE49-F238E27FC236}">
                <a16:creationId xmlns:a16="http://schemas.microsoft.com/office/drawing/2014/main" id="{C26533B6-46E4-F449-A9D6-2A6ADEAFCF8B}"/>
              </a:ext>
            </a:extLst>
          </p:cNvPr>
          <p:cNvSpPr>
            <a:spLocks noGrp="1"/>
          </p:cNvSpPr>
          <p:nvPr>
            <p:ph type="body" orient="vert" idx="1"/>
          </p:nvPr>
        </p:nvSpPr>
        <p:spPr>
          <a:xfrm>
            <a:off x="838200" y="365126"/>
            <a:ext cx="7734300" cy="5811838"/>
          </a:xfrm>
        </p:spPr>
        <p:txBody>
          <a:bodyPr vert="eaVert"/>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Date Placeholder 3">
            <a:extLst>
              <a:ext uri="{FF2B5EF4-FFF2-40B4-BE49-F238E27FC236}">
                <a16:creationId xmlns:a16="http://schemas.microsoft.com/office/drawing/2014/main" id="{3EE501C4-69ED-E64E-B989-B08D5779B3B0}"/>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97BD0E60-40FC-704C-8933-CAA2A61B9B59}"/>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A8DF4E6E-C18D-C844-9EA3-3B72BD596BEB}"/>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10532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8599-5E3C-C24F-A153-3A03706094D9}"/>
              </a:ext>
            </a:extLst>
          </p:cNvPr>
          <p:cNvSpPr>
            <a:spLocks noGrp="1"/>
          </p:cNvSpPr>
          <p:nvPr>
            <p:ph type="title"/>
          </p:nvPr>
        </p:nvSpPr>
        <p:spPr/>
        <p:txBody>
          <a:bodyPr/>
          <a:lstStyle/>
          <a:p>
            <a:r>
              <a:rPr lang="en-US">
                <a:latin typeface="Arial"/>
                <a:ea typeface="Microsoft YaHei"/>
                <a:cs typeface="Arial"/>
              </a:rPr>
              <a:t>Click to edit Master title style</a:t>
            </a:r>
          </a:p>
        </p:txBody>
      </p:sp>
      <p:sp>
        <p:nvSpPr>
          <p:cNvPr id="3" name="Content Placeholder 2">
            <a:extLst>
              <a:ext uri="{FF2B5EF4-FFF2-40B4-BE49-F238E27FC236}">
                <a16:creationId xmlns:a16="http://schemas.microsoft.com/office/drawing/2014/main" id="{79F7A759-8D9F-9042-92E3-6438F659C311}"/>
              </a:ext>
            </a:extLst>
          </p:cNvPr>
          <p:cNvSpPr>
            <a:spLocks noGrp="1"/>
          </p:cNvSpPr>
          <p:nvPr>
            <p:ph idx="1"/>
          </p:nvPr>
        </p:nvSpPr>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Date Placeholder 3">
            <a:extLst>
              <a:ext uri="{FF2B5EF4-FFF2-40B4-BE49-F238E27FC236}">
                <a16:creationId xmlns:a16="http://schemas.microsoft.com/office/drawing/2014/main" id="{62EFDA39-A636-9F47-A225-29B6478448A2}"/>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A44071CD-38BA-BC48-8681-CEDB9259BECB}"/>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8825C230-CE4F-DB4D-82EA-210706D18B95}"/>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26143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7A4C-996C-AC43-8DC7-AFFCBC624651}"/>
              </a:ext>
            </a:extLst>
          </p:cNvPr>
          <p:cNvSpPr>
            <a:spLocks noGrp="1"/>
          </p:cNvSpPr>
          <p:nvPr>
            <p:ph type="title"/>
          </p:nvPr>
        </p:nvSpPr>
        <p:spPr>
          <a:xfrm>
            <a:off x="831850" y="1709739"/>
            <a:ext cx="10515600" cy="2852737"/>
          </a:xfrm>
        </p:spPr>
        <p:txBody>
          <a:bodyPr anchor="b"/>
          <a:lstStyle>
            <a:lvl1pPr>
              <a:defRPr sz="5999">
                <a:latin typeface="Arial"/>
                <a:ea typeface="Microsoft YaHei"/>
                <a:cs typeface="Arial"/>
              </a:defRPr>
            </a:lvl1pPr>
          </a:lstStyle>
          <a:p>
            <a:r>
              <a:rPr lang="en-US">
                <a:latin typeface="Arial"/>
                <a:ea typeface="Microsoft YaHei"/>
                <a:cs typeface="Arial"/>
              </a:rPr>
              <a:t>Click to edit Master title style</a:t>
            </a:r>
          </a:p>
        </p:txBody>
      </p:sp>
      <p:sp>
        <p:nvSpPr>
          <p:cNvPr id="3" name="Text Placeholder 2">
            <a:extLst>
              <a:ext uri="{FF2B5EF4-FFF2-40B4-BE49-F238E27FC236}">
                <a16:creationId xmlns:a16="http://schemas.microsoft.com/office/drawing/2014/main" id="{93795829-332C-0C46-AD33-8CC311622884}"/>
              </a:ext>
            </a:extLst>
          </p:cNvPr>
          <p:cNvSpPr>
            <a:spLocks noGrp="1"/>
          </p:cNvSpPr>
          <p:nvPr>
            <p:ph type="body" idx="1"/>
          </p:nvPr>
        </p:nvSpPr>
        <p:spPr>
          <a:xfrm>
            <a:off x="831850" y="4589464"/>
            <a:ext cx="10515600" cy="1500187"/>
          </a:xfrm>
        </p:spPr>
        <p:txBody>
          <a:bodyPr/>
          <a:lstStyle>
            <a:lvl1pPr marL="0" indent="0">
              <a:buNone/>
              <a:defRPr sz="2399">
                <a:solidFill>
                  <a:schemeClr val="tx1">
                    <a:tint val="75000"/>
                  </a:schemeClr>
                </a:solidFill>
                <a:latin typeface="Arial"/>
                <a:ea typeface="Microsoft YaHei"/>
                <a:cs typeface="Arial"/>
              </a:defRPr>
            </a:lvl1pPr>
            <a:lvl2pPr marL="457164" indent="0">
              <a:buNone/>
              <a:defRPr sz="2000">
                <a:solidFill>
                  <a:schemeClr val="tx1">
                    <a:tint val="75000"/>
                  </a:schemeClr>
                </a:solidFill>
                <a:latin typeface="Arial"/>
                <a:ea typeface="Microsoft YaHei"/>
                <a:cs typeface="Arial"/>
              </a:defRPr>
            </a:lvl2pPr>
            <a:lvl3pPr marL="914329" indent="0">
              <a:buNone/>
              <a:defRPr sz="1800">
                <a:solidFill>
                  <a:schemeClr val="tx1">
                    <a:tint val="75000"/>
                  </a:schemeClr>
                </a:solidFill>
                <a:latin typeface="Arial"/>
                <a:ea typeface="Microsoft YaHei"/>
                <a:cs typeface="Arial"/>
              </a:defRPr>
            </a:lvl3pPr>
            <a:lvl4pPr marL="1371493" indent="0">
              <a:buNone/>
              <a:defRPr sz="1600">
                <a:solidFill>
                  <a:schemeClr val="tx1">
                    <a:tint val="75000"/>
                  </a:schemeClr>
                </a:solidFill>
                <a:latin typeface="Arial"/>
                <a:ea typeface="Microsoft YaHei"/>
                <a:cs typeface="Arial"/>
              </a:defRPr>
            </a:lvl4pPr>
            <a:lvl5pPr marL="1828658" indent="0">
              <a:buNone/>
              <a:defRPr sz="1600">
                <a:solidFill>
                  <a:schemeClr val="tx1">
                    <a:tint val="75000"/>
                  </a:schemeClr>
                </a:solidFill>
                <a:latin typeface="Arial"/>
                <a:ea typeface="Microsoft YaHei"/>
                <a:cs typeface="Arial"/>
              </a:defRPr>
            </a:lvl5pPr>
            <a:lvl6pPr marL="2285822" indent="0">
              <a:buNone/>
              <a:defRPr sz="1600">
                <a:solidFill>
                  <a:schemeClr val="tx1">
                    <a:tint val="75000"/>
                  </a:schemeClr>
                </a:solidFill>
                <a:latin typeface="Arial"/>
                <a:ea typeface="Microsoft YaHei"/>
                <a:cs typeface="Arial"/>
              </a:defRPr>
            </a:lvl6pPr>
            <a:lvl7pPr marL="2742986" indent="0">
              <a:buNone/>
              <a:defRPr sz="1600">
                <a:solidFill>
                  <a:schemeClr val="tx1">
                    <a:tint val="75000"/>
                  </a:schemeClr>
                </a:solidFill>
                <a:latin typeface="Arial"/>
                <a:ea typeface="Microsoft YaHei"/>
                <a:cs typeface="Arial"/>
              </a:defRPr>
            </a:lvl7pPr>
            <a:lvl8pPr marL="3200150" indent="0">
              <a:buNone/>
              <a:defRPr sz="1600">
                <a:solidFill>
                  <a:schemeClr val="tx1">
                    <a:tint val="75000"/>
                  </a:schemeClr>
                </a:solidFill>
                <a:latin typeface="Arial"/>
                <a:ea typeface="Microsoft YaHei"/>
                <a:cs typeface="Arial"/>
              </a:defRPr>
            </a:lvl8pPr>
            <a:lvl9pPr marL="3657315" indent="0">
              <a:buNone/>
              <a:defRPr sz="1600">
                <a:solidFill>
                  <a:schemeClr val="tx1">
                    <a:tint val="75000"/>
                  </a:schemeClr>
                </a:solidFill>
                <a:latin typeface="Arial"/>
                <a:ea typeface="Microsoft YaHei"/>
                <a:cs typeface="Arial"/>
              </a:defRPr>
            </a:lvl9pPr>
          </a:lstStyle>
          <a:p>
            <a:pPr lvl="0"/>
            <a:r>
              <a:rPr lang="en-US">
                <a:latin typeface="Arial"/>
                <a:ea typeface="Microsoft YaHei"/>
                <a:cs typeface="Arial"/>
              </a:rPr>
              <a:t>Click to edit Master text styles</a:t>
            </a:r>
          </a:p>
        </p:txBody>
      </p:sp>
      <p:sp>
        <p:nvSpPr>
          <p:cNvPr id="4" name="Date Placeholder 3">
            <a:extLst>
              <a:ext uri="{FF2B5EF4-FFF2-40B4-BE49-F238E27FC236}">
                <a16:creationId xmlns:a16="http://schemas.microsoft.com/office/drawing/2014/main" id="{13B885AF-A363-1A49-A145-9BFAFA617D75}"/>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181E352E-62CD-004C-A715-A037C5C1169E}"/>
              </a:ext>
            </a:extLst>
          </p:cNvPr>
          <p:cNvSpPr>
            <a:spLocks noGrp="1"/>
          </p:cNvSpPr>
          <p:nvPr>
            <p:ph type="ftr" sz="quarter" idx="11"/>
          </p:nvPr>
        </p:nvSpPr>
        <p:spPr/>
        <p:txBody>
          <a:body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8DBFFBC9-ECAF-6445-9C72-4E2009639123}"/>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312096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B710-1202-9845-8AC2-27C9B753A281}"/>
              </a:ext>
            </a:extLst>
          </p:cNvPr>
          <p:cNvSpPr>
            <a:spLocks noGrp="1"/>
          </p:cNvSpPr>
          <p:nvPr>
            <p:ph type="title"/>
          </p:nvPr>
        </p:nvSpPr>
        <p:spPr/>
        <p:txBody>
          <a:bodyPr/>
          <a:lstStyle/>
          <a:p>
            <a:r>
              <a:rPr lang="en-US">
                <a:latin typeface="Arial"/>
                <a:ea typeface="Microsoft YaHei"/>
                <a:cs typeface="Arial"/>
              </a:rPr>
              <a:t>Click to edit Master title style</a:t>
            </a:r>
          </a:p>
        </p:txBody>
      </p:sp>
      <p:sp>
        <p:nvSpPr>
          <p:cNvPr id="3" name="Content Placeholder 2">
            <a:extLst>
              <a:ext uri="{FF2B5EF4-FFF2-40B4-BE49-F238E27FC236}">
                <a16:creationId xmlns:a16="http://schemas.microsoft.com/office/drawing/2014/main" id="{192654D2-9FB2-D045-A7AA-0EBFAE91EE71}"/>
              </a:ext>
            </a:extLst>
          </p:cNvPr>
          <p:cNvSpPr>
            <a:spLocks noGrp="1"/>
          </p:cNvSpPr>
          <p:nvPr>
            <p:ph sz="half" idx="1"/>
          </p:nvPr>
        </p:nvSpPr>
        <p:spPr>
          <a:xfrm>
            <a:off x="838200" y="1825625"/>
            <a:ext cx="5181600" cy="4351338"/>
          </a:xfrm>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Content Placeholder 3">
            <a:extLst>
              <a:ext uri="{FF2B5EF4-FFF2-40B4-BE49-F238E27FC236}">
                <a16:creationId xmlns:a16="http://schemas.microsoft.com/office/drawing/2014/main" id="{01118C76-9EE4-7943-8325-BA8179B3AF15}"/>
              </a:ext>
            </a:extLst>
          </p:cNvPr>
          <p:cNvSpPr>
            <a:spLocks noGrp="1"/>
          </p:cNvSpPr>
          <p:nvPr>
            <p:ph sz="half" idx="2"/>
          </p:nvPr>
        </p:nvSpPr>
        <p:spPr>
          <a:xfrm>
            <a:off x="6172200" y="1825625"/>
            <a:ext cx="5181600" cy="4351338"/>
          </a:xfrm>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5" name="Date Placeholder 4">
            <a:extLst>
              <a:ext uri="{FF2B5EF4-FFF2-40B4-BE49-F238E27FC236}">
                <a16:creationId xmlns:a16="http://schemas.microsoft.com/office/drawing/2014/main" id="{0FCE9285-0413-3A41-8886-43C3FDCFBE7A}"/>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6" name="Footer Placeholder 5">
            <a:extLst>
              <a:ext uri="{FF2B5EF4-FFF2-40B4-BE49-F238E27FC236}">
                <a16:creationId xmlns:a16="http://schemas.microsoft.com/office/drawing/2014/main" id="{742B232D-3845-0E48-B1A7-DE83DA096B05}"/>
              </a:ext>
            </a:extLst>
          </p:cNvPr>
          <p:cNvSpPr>
            <a:spLocks noGrp="1"/>
          </p:cNvSpPr>
          <p:nvPr>
            <p:ph type="ftr" sz="quarter" idx="11"/>
          </p:nvPr>
        </p:nvSpPr>
        <p:spPr/>
        <p:txBody>
          <a:bodyPr/>
          <a:lstStyle/>
          <a:p>
            <a:endParaRPr lang="en-US">
              <a:latin typeface="Arial"/>
              <a:ea typeface="Microsoft YaHei"/>
              <a:cs typeface="Arial"/>
            </a:endParaRPr>
          </a:p>
        </p:txBody>
      </p:sp>
      <p:sp>
        <p:nvSpPr>
          <p:cNvPr id="7" name="Slide Number Placeholder 6">
            <a:extLst>
              <a:ext uri="{FF2B5EF4-FFF2-40B4-BE49-F238E27FC236}">
                <a16:creationId xmlns:a16="http://schemas.microsoft.com/office/drawing/2014/main" id="{BF933FCA-4B35-1B44-83C7-C4B507C0C025}"/>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328030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40AB-7452-4645-AD09-3C278C8FCAC5}"/>
              </a:ext>
            </a:extLst>
          </p:cNvPr>
          <p:cNvSpPr>
            <a:spLocks noGrp="1"/>
          </p:cNvSpPr>
          <p:nvPr>
            <p:ph type="title"/>
          </p:nvPr>
        </p:nvSpPr>
        <p:spPr>
          <a:xfrm>
            <a:off x="839788" y="365126"/>
            <a:ext cx="10515600" cy="1325563"/>
          </a:xfrm>
        </p:spPr>
        <p:txBody>
          <a:bodyPr/>
          <a:lstStyle/>
          <a:p>
            <a:r>
              <a:rPr lang="en-US">
                <a:latin typeface="Arial"/>
                <a:ea typeface="Microsoft YaHei"/>
                <a:cs typeface="Arial"/>
              </a:rPr>
              <a:t>Click to edit Master title style</a:t>
            </a:r>
          </a:p>
        </p:txBody>
      </p:sp>
      <p:sp>
        <p:nvSpPr>
          <p:cNvPr id="3" name="Text Placeholder 2">
            <a:extLst>
              <a:ext uri="{FF2B5EF4-FFF2-40B4-BE49-F238E27FC236}">
                <a16:creationId xmlns:a16="http://schemas.microsoft.com/office/drawing/2014/main" id="{82EDA449-6689-6841-AAD8-4BF2844C64F6}"/>
              </a:ext>
            </a:extLst>
          </p:cNvPr>
          <p:cNvSpPr>
            <a:spLocks noGrp="1"/>
          </p:cNvSpPr>
          <p:nvPr>
            <p:ph type="body" idx="1"/>
          </p:nvPr>
        </p:nvSpPr>
        <p:spPr>
          <a:xfrm>
            <a:off x="839790" y="1681163"/>
            <a:ext cx="5157787" cy="823912"/>
          </a:xfrm>
        </p:spPr>
        <p:txBody>
          <a:bodyPr anchor="b"/>
          <a:lstStyle>
            <a:lvl1pPr marL="0" indent="0">
              <a:buNone/>
              <a:defRPr sz="2399" b="1">
                <a:latin typeface="Arial"/>
                <a:ea typeface="Microsoft YaHei"/>
                <a:cs typeface="Arial"/>
              </a:defRPr>
            </a:lvl1pPr>
            <a:lvl2pPr marL="457164" indent="0">
              <a:buNone/>
              <a:defRPr sz="2000" b="1">
                <a:latin typeface="Arial"/>
                <a:ea typeface="Microsoft YaHei"/>
                <a:cs typeface="Arial"/>
              </a:defRPr>
            </a:lvl2pPr>
            <a:lvl3pPr marL="914329" indent="0">
              <a:buNone/>
              <a:defRPr sz="1800" b="1">
                <a:latin typeface="Arial"/>
                <a:ea typeface="Microsoft YaHei"/>
                <a:cs typeface="Arial"/>
              </a:defRPr>
            </a:lvl3pPr>
            <a:lvl4pPr marL="1371493" indent="0">
              <a:buNone/>
              <a:defRPr sz="1600" b="1">
                <a:latin typeface="Arial"/>
                <a:ea typeface="Microsoft YaHei"/>
                <a:cs typeface="Arial"/>
              </a:defRPr>
            </a:lvl4pPr>
            <a:lvl5pPr marL="1828658" indent="0">
              <a:buNone/>
              <a:defRPr sz="1600" b="1">
                <a:latin typeface="Arial"/>
                <a:ea typeface="Microsoft YaHei"/>
                <a:cs typeface="Arial"/>
              </a:defRPr>
            </a:lvl5pPr>
            <a:lvl6pPr marL="2285822" indent="0">
              <a:buNone/>
              <a:defRPr sz="1600" b="1">
                <a:latin typeface="Arial"/>
                <a:ea typeface="Microsoft YaHei"/>
                <a:cs typeface="Arial"/>
              </a:defRPr>
            </a:lvl6pPr>
            <a:lvl7pPr marL="2742986" indent="0">
              <a:buNone/>
              <a:defRPr sz="1600" b="1">
                <a:latin typeface="Arial"/>
                <a:ea typeface="Microsoft YaHei"/>
                <a:cs typeface="Arial"/>
              </a:defRPr>
            </a:lvl7pPr>
            <a:lvl8pPr marL="3200150" indent="0">
              <a:buNone/>
              <a:defRPr sz="1600" b="1">
                <a:latin typeface="Arial"/>
                <a:ea typeface="Microsoft YaHei"/>
                <a:cs typeface="Arial"/>
              </a:defRPr>
            </a:lvl8pPr>
            <a:lvl9pPr marL="3657315" indent="0">
              <a:buNone/>
              <a:defRPr sz="1600" b="1">
                <a:latin typeface="Arial"/>
                <a:ea typeface="Microsoft YaHei"/>
                <a:cs typeface="Arial"/>
              </a:defRPr>
            </a:lvl9pPr>
          </a:lstStyle>
          <a:p>
            <a:pPr lvl="0"/>
            <a:r>
              <a:rPr lang="en-US">
                <a:latin typeface="Arial"/>
                <a:ea typeface="Microsoft YaHei"/>
                <a:cs typeface="Arial"/>
              </a:rPr>
              <a:t>Click to edit Master text styles</a:t>
            </a:r>
          </a:p>
        </p:txBody>
      </p:sp>
      <p:sp>
        <p:nvSpPr>
          <p:cNvPr id="4" name="Content Placeholder 3">
            <a:extLst>
              <a:ext uri="{FF2B5EF4-FFF2-40B4-BE49-F238E27FC236}">
                <a16:creationId xmlns:a16="http://schemas.microsoft.com/office/drawing/2014/main" id="{E483E436-2162-9B4F-9B07-B773BFA577BE}"/>
              </a:ext>
            </a:extLst>
          </p:cNvPr>
          <p:cNvSpPr>
            <a:spLocks noGrp="1"/>
          </p:cNvSpPr>
          <p:nvPr>
            <p:ph sz="half" idx="2"/>
          </p:nvPr>
        </p:nvSpPr>
        <p:spPr>
          <a:xfrm>
            <a:off x="839790" y="2505076"/>
            <a:ext cx="5157787" cy="3684588"/>
          </a:xfrm>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5" name="Text Placeholder 4">
            <a:extLst>
              <a:ext uri="{FF2B5EF4-FFF2-40B4-BE49-F238E27FC236}">
                <a16:creationId xmlns:a16="http://schemas.microsoft.com/office/drawing/2014/main" id="{FC53F6AC-55E6-EE4F-833A-64A2B7874700}"/>
              </a:ext>
            </a:extLst>
          </p:cNvPr>
          <p:cNvSpPr>
            <a:spLocks noGrp="1"/>
          </p:cNvSpPr>
          <p:nvPr>
            <p:ph type="body" sz="quarter" idx="3"/>
          </p:nvPr>
        </p:nvSpPr>
        <p:spPr>
          <a:xfrm>
            <a:off x="6172200" y="1681163"/>
            <a:ext cx="5183188" cy="823912"/>
          </a:xfrm>
        </p:spPr>
        <p:txBody>
          <a:bodyPr anchor="b"/>
          <a:lstStyle>
            <a:lvl1pPr marL="0" indent="0">
              <a:buNone/>
              <a:defRPr sz="2399" b="1">
                <a:latin typeface="Arial"/>
                <a:ea typeface="Microsoft YaHei"/>
                <a:cs typeface="Arial"/>
              </a:defRPr>
            </a:lvl1pPr>
            <a:lvl2pPr marL="457164" indent="0">
              <a:buNone/>
              <a:defRPr sz="2000" b="1">
                <a:latin typeface="Arial"/>
                <a:ea typeface="Microsoft YaHei"/>
                <a:cs typeface="Arial"/>
              </a:defRPr>
            </a:lvl2pPr>
            <a:lvl3pPr marL="914329" indent="0">
              <a:buNone/>
              <a:defRPr sz="1800" b="1">
                <a:latin typeface="Arial"/>
                <a:ea typeface="Microsoft YaHei"/>
                <a:cs typeface="Arial"/>
              </a:defRPr>
            </a:lvl3pPr>
            <a:lvl4pPr marL="1371493" indent="0">
              <a:buNone/>
              <a:defRPr sz="1600" b="1">
                <a:latin typeface="Arial"/>
                <a:ea typeface="Microsoft YaHei"/>
                <a:cs typeface="Arial"/>
              </a:defRPr>
            </a:lvl4pPr>
            <a:lvl5pPr marL="1828658" indent="0">
              <a:buNone/>
              <a:defRPr sz="1600" b="1">
                <a:latin typeface="Arial"/>
                <a:ea typeface="Microsoft YaHei"/>
                <a:cs typeface="Arial"/>
              </a:defRPr>
            </a:lvl5pPr>
            <a:lvl6pPr marL="2285822" indent="0">
              <a:buNone/>
              <a:defRPr sz="1600" b="1">
                <a:latin typeface="Arial"/>
                <a:ea typeface="Microsoft YaHei"/>
                <a:cs typeface="Arial"/>
              </a:defRPr>
            </a:lvl6pPr>
            <a:lvl7pPr marL="2742986" indent="0">
              <a:buNone/>
              <a:defRPr sz="1600" b="1">
                <a:latin typeface="Arial"/>
                <a:ea typeface="Microsoft YaHei"/>
                <a:cs typeface="Arial"/>
              </a:defRPr>
            </a:lvl7pPr>
            <a:lvl8pPr marL="3200150" indent="0">
              <a:buNone/>
              <a:defRPr sz="1600" b="1">
                <a:latin typeface="Arial"/>
                <a:ea typeface="Microsoft YaHei"/>
                <a:cs typeface="Arial"/>
              </a:defRPr>
            </a:lvl8pPr>
            <a:lvl9pPr marL="3657315" indent="0">
              <a:buNone/>
              <a:defRPr sz="1600" b="1">
                <a:latin typeface="Arial"/>
                <a:ea typeface="Microsoft YaHei"/>
                <a:cs typeface="Arial"/>
              </a:defRPr>
            </a:lvl9pPr>
          </a:lstStyle>
          <a:p>
            <a:pPr lvl="0"/>
            <a:r>
              <a:rPr lang="en-US">
                <a:latin typeface="Arial"/>
                <a:ea typeface="Microsoft YaHei"/>
                <a:cs typeface="Arial"/>
              </a:rPr>
              <a:t>Click to edit Master text styles</a:t>
            </a:r>
          </a:p>
        </p:txBody>
      </p:sp>
      <p:sp>
        <p:nvSpPr>
          <p:cNvPr id="6" name="Content Placeholder 5">
            <a:extLst>
              <a:ext uri="{FF2B5EF4-FFF2-40B4-BE49-F238E27FC236}">
                <a16:creationId xmlns:a16="http://schemas.microsoft.com/office/drawing/2014/main" id="{88D53106-C159-3146-ADA2-BD753E40E7B6}"/>
              </a:ext>
            </a:extLst>
          </p:cNvPr>
          <p:cNvSpPr>
            <a:spLocks noGrp="1"/>
          </p:cNvSpPr>
          <p:nvPr>
            <p:ph sz="quarter" idx="4"/>
          </p:nvPr>
        </p:nvSpPr>
        <p:spPr>
          <a:xfrm>
            <a:off x="6172200" y="2505076"/>
            <a:ext cx="5183188" cy="3684588"/>
          </a:xfrm>
        </p:spPr>
        <p:txBody>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7" name="Date Placeholder 6">
            <a:extLst>
              <a:ext uri="{FF2B5EF4-FFF2-40B4-BE49-F238E27FC236}">
                <a16:creationId xmlns:a16="http://schemas.microsoft.com/office/drawing/2014/main" id="{85516F41-C72E-EE43-ABA4-C78ABC4A7898}"/>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8" name="Footer Placeholder 7">
            <a:extLst>
              <a:ext uri="{FF2B5EF4-FFF2-40B4-BE49-F238E27FC236}">
                <a16:creationId xmlns:a16="http://schemas.microsoft.com/office/drawing/2014/main" id="{4FEDA48E-0EF8-9040-B6F4-B0D748C69EA4}"/>
              </a:ext>
            </a:extLst>
          </p:cNvPr>
          <p:cNvSpPr>
            <a:spLocks noGrp="1"/>
          </p:cNvSpPr>
          <p:nvPr>
            <p:ph type="ftr" sz="quarter" idx="11"/>
          </p:nvPr>
        </p:nvSpPr>
        <p:spPr/>
        <p:txBody>
          <a:bodyPr/>
          <a:lstStyle/>
          <a:p>
            <a:endParaRPr lang="en-US">
              <a:latin typeface="Arial"/>
              <a:ea typeface="Microsoft YaHei"/>
              <a:cs typeface="Arial"/>
            </a:endParaRPr>
          </a:p>
        </p:txBody>
      </p:sp>
      <p:sp>
        <p:nvSpPr>
          <p:cNvPr id="9" name="Slide Number Placeholder 8">
            <a:extLst>
              <a:ext uri="{FF2B5EF4-FFF2-40B4-BE49-F238E27FC236}">
                <a16:creationId xmlns:a16="http://schemas.microsoft.com/office/drawing/2014/main" id="{1E0515E7-FBEE-7E49-940B-A6A950A0C38F}"/>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169976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333-A285-8742-A5C3-06716F44C9E5}"/>
              </a:ext>
            </a:extLst>
          </p:cNvPr>
          <p:cNvSpPr>
            <a:spLocks noGrp="1"/>
          </p:cNvSpPr>
          <p:nvPr>
            <p:ph type="title"/>
          </p:nvPr>
        </p:nvSpPr>
        <p:spPr/>
        <p:txBody>
          <a:bodyPr/>
          <a:lstStyle/>
          <a:p>
            <a:r>
              <a:rPr lang="en-US">
                <a:latin typeface="Arial"/>
                <a:ea typeface="Microsoft YaHei"/>
                <a:cs typeface="Arial"/>
              </a:rPr>
              <a:t>Click to edit Master title style</a:t>
            </a:r>
          </a:p>
        </p:txBody>
      </p:sp>
      <p:sp>
        <p:nvSpPr>
          <p:cNvPr id="3" name="Date Placeholder 2">
            <a:extLst>
              <a:ext uri="{FF2B5EF4-FFF2-40B4-BE49-F238E27FC236}">
                <a16:creationId xmlns:a16="http://schemas.microsoft.com/office/drawing/2014/main" id="{8476C311-253B-2741-BACE-69492924E7B0}"/>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4" name="Footer Placeholder 3">
            <a:extLst>
              <a:ext uri="{FF2B5EF4-FFF2-40B4-BE49-F238E27FC236}">
                <a16:creationId xmlns:a16="http://schemas.microsoft.com/office/drawing/2014/main" id="{838A301B-90C9-3F46-A850-E127AE9B75D7}"/>
              </a:ext>
            </a:extLst>
          </p:cNvPr>
          <p:cNvSpPr>
            <a:spLocks noGrp="1"/>
          </p:cNvSpPr>
          <p:nvPr>
            <p:ph type="ftr" sz="quarter" idx="11"/>
          </p:nvPr>
        </p:nvSpPr>
        <p:spPr/>
        <p:txBody>
          <a:bodyPr/>
          <a:lstStyle/>
          <a:p>
            <a:endParaRPr lang="en-US">
              <a:latin typeface="Arial"/>
              <a:ea typeface="Microsoft YaHei"/>
              <a:cs typeface="Arial"/>
            </a:endParaRPr>
          </a:p>
        </p:txBody>
      </p:sp>
      <p:sp>
        <p:nvSpPr>
          <p:cNvPr id="5" name="Slide Number Placeholder 4">
            <a:extLst>
              <a:ext uri="{FF2B5EF4-FFF2-40B4-BE49-F238E27FC236}">
                <a16:creationId xmlns:a16="http://schemas.microsoft.com/office/drawing/2014/main" id="{FF43DF0A-3275-D94C-8C3A-CDB5869CC979}"/>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55476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2A922-096B-B146-8849-F769BE37D20B}"/>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3" name="Footer Placeholder 2">
            <a:extLst>
              <a:ext uri="{FF2B5EF4-FFF2-40B4-BE49-F238E27FC236}">
                <a16:creationId xmlns:a16="http://schemas.microsoft.com/office/drawing/2014/main" id="{93FA64EA-78D7-E248-B08B-F3C011582043}"/>
              </a:ext>
            </a:extLst>
          </p:cNvPr>
          <p:cNvSpPr>
            <a:spLocks noGrp="1"/>
          </p:cNvSpPr>
          <p:nvPr>
            <p:ph type="ftr" sz="quarter" idx="11"/>
          </p:nvPr>
        </p:nvSpPr>
        <p:spPr/>
        <p:txBody>
          <a:bodyPr/>
          <a:lstStyle/>
          <a:p>
            <a:endParaRPr lang="en-US">
              <a:latin typeface="Arial"/>
              <a:ea typeface="Microsoft YaHei"/>
              <a:cs typeface="Arial"/>
            </a:endParaRPr>
          </a:p>
        </p:txBody>
      </p:sp>
      <p:sp>
        <p:nvSpPr>
          <p:cNvPr id="4" name="Slide Number Placeholder 3">
            <a:extLst>
              <a:ext uri="{FF2B5EF4-FFF2-40B4-BE49-F238E27FC236}">
                <a16:creationId xmlns:a16="http://schemas.microsoft.com/office/drawing/2014/main" id="{2D4978F3-4FEA-B74C-B7EE-BBF7715FCAD7}"/>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356135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1068-D8AE-984C-BA48-C20021710B7B}"/>
              </a:ext>
            </a:extLst>
          </p:cNvPr>
          <p:cNvSpPr>
            <a:spLocks noGrp="1"/>
          </p:cNvSpPr>
          <p:nvPr>
            <p:ph type="title"/>
          </p:nvPr>
        </p:nvSpPr>
        <p:spPr>
          <a:xfrm>
            <a:off x="839789" y="457201"/>
            <a:ext cx="3932237" cy="1600200"/>
          </a:xfrm>
        </p:spPr>
        <p:txBody>
          <a:bodyPr anchor="b"/>
          <a:lstStyle>
            <a:lvl1pPr>
              <a:defRPr sz="3200">
                <a:latin typeface="Arial"/>
                <a:ea typeface="Microsoft YaHei"/>
                <a:cs typeface="Arial"/>
              </a:defRPr>
            </a:lvl1pPr>
          </a:lstStyle>
          <a:p>
            <a:r>
              <a:rPr lang="en-US">
                <a:latin typeface="Arial"/>
                <a:ea typeface="Microsoft YaHei"/>
                <a:cs typeface="Arial"/>
              </a:rPr>
              <a:t>Click to edit Master title style</a:t>
            </a:r>
          </a:p>
        </p:txBody>
      </p:sp>
      <p:sp>
        <p:nvSpPr>
          <p:cNvPr id="3" name="Content Placeholder 2">
            <a:extLst>
              <a:ext uri="{FF2B5EF4-FFF2-40B4-BE49-F238E27FC236}">
                <a16:creationId xmlns:a16="http://schemas.microsoft.com/office/drawing/2014/main" id="{247F1E00-F8CA-1949-8AC2-D888D47F239F}"/>
              </a:ext>
            </a:extLst>
          </p:cNvPr>
          <p:cNvSpPr>
            <a:spLocks noGrp="1"/>
          </p:cNvSpPr>
          <p:nvPr>
            <p:ph idx="1"/>
          </p:nvPr>
        </p:nvSpPr>
        <p:spPr>
          <a:xfrm>
            <a:off x="5183188" y="987426"/>
            <a:ext cx="6172200" cy="4873625"/>
          </a:xfrm>
        </p:spPr>
        <p:txBody>
          <a:bodyPr/>
          <a:lstStyle>
            <a:lvl1pPr>
              <a:defRPr sz="3200">
                <a:latin typeface="Arial"/>
                <a:ea typeface="Microsoft YaHei"/>
                <a:cs typeface="Arial"/>
              </a:defRPr>
            </a:lvl1pPr>
            <a:lvl2pPr>
              <a:defRPr sz="2800">
                <a:latin typeface="Arial"/>
                <a:ea typeface="Microsoft YaHei"/>
                <a:cs typeface="Arial"/>
              </a:defRPr>
            </a:lvl2pPr>
            <a:lvl3pPr>
              <a:defRPr sz="2399">
                <a:latin typeface="Arial"/>
                <a:ea typeface="Microsoft YaHei"/>
                <a:cs typeface="Arial"/>
              </a:defRPr>
            </a:lvl3pPr>
            <a:lvl4pPr>
              <a:defRPr sz="2000">
                <a:latin typeface="Arial"/>
                <a:ea typeface="Microsoft YaHei"/>
                <a:cs typeface="Arial"/>
              </a:defRPr>
            </a:lvl4pPr>
            <a:lvl5pPr>
              <a:defRPr sz="2000">
                <a:latin typeface="Arial"/>
                <a:ea typeface="Microsoft YaHei"/>
                <a:cs typeface="Arial"/>
              </a:defRPr>
            </a:lvl5pPr>
            <a:lvl6pPr>
              <a:defRPr sz="2000">
                <a:latin typeface="Arial"/>
                <a:ea typeface="Microsoft YaHei"/>
                <a:cs typeface="Arial"/>
              </a:defRPr>
            </a:lvl6pPr>
            <a:lvl7pPr>
              <a:defRPr sz="2000">
                <a:latin typeface="Arial"/>
                <a:ea typeface="Microsoft YaHei"/>
                <a:cs typeface="Arial"/>
              </a:defRPr>
            </a:lvl7pPr>
            <a:lvl8pPr>
              <a:defRPr sz="2000">
                <a:latin typeface="Arial"/>
                <a:ea typeface="Microsoft YaHei"/>
                <a:cs typeface="Arial"/>
              </a:defRPr>
            </a:lvl8pPr>
            <a:lvl9pPr>
              <a:defRPr sz="2000">
                <a:latin typeface="Arial"/>
                <a:ea typeface="Microsoft YaHei"/>
                <a:cs typeface="Arial"/>
              </a:defRPr>
            </a:lvl9p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Text Placeholder 3">
            <a:extLst>
              <a:ext uri="{FF2B5EF4-FFF2-40B4-BE49-F238E27FC236}">
                <a16:creationId xmlns:a16="http://schemas.microsoft.com/office/drawing/2014/main" id="{E36F2D61-2C24-0E44-B77E-837FDE1A1129}"/>
              </a:ext>
            </a:extLst>
          </p:cNvPr>
          <p:cNvSpPr>
            <a:spLocks noGrp="1"/>
          </p:cNvSpPr>
          <p:nvPr>
            <p:ph type="body" sz="half" idx="2"/>
          </p:nvPr>
        </p:nvSpPr>
        <p:spPr>
          <a:xfrm>
            <a:off x="839789" y="2057400"/>
            <a:ext cx="3932237" cy="3811588"/>
          </a:xfrm>
        </p:spPr>
        <p:txBody>
          <a:bodyPr/>
          <a:lstStyle>
            <a:lvl1pPr marL="0" indent="0">
              <a:buNone/>
              <a:defRPr sz="1600">
                <a:latin typeface="Arial"/>
                <a:ea typeface="Microsoft YaHei"/>
                <a:cs typeface="Arial"/>
              </a:defRPr>
            </a:lvl1pPr>
            <a:lvl2pPr marL="457164" indent="0">
              <a:buNone/>
              <a:defRPr sz="1400">
                <a:latin typeface="Arial"/>
                <a:ea typeface="Microsoft YaHei"/>
                <a:cs typeface="Arial"/>
              </a:defRPr>
            </a:lvl2pPr>
            <a:lvl3pPr marL="914329" indent="0">
              <a:buNone/>
              <a:defRPr sz="1200">
                <a:latin typeface="Arial"/>
                <a:ea typeface="Microsoft YaHei"/>
                <a:cs typeface="Arial"/>
              </a:defRPr>
            </a:lvl3pPr>
            <a:lvl4pPr marL="1371493" indent="0">
              <a:buNone/>
              <a:defRPr sz="1000">
                <a:latin typeface="Arial"/>
                <a:ea typeface="Microsoft YaHei"/>
                <a:cs typeface="Arial"/>
              </a:defRPr>
            </a:lvl4pPr>
            <a:lvl5pPr marL="1828658" indent="0">
              <a:buNone/>
              <a:defRPr sz="1000">
                <a:latin typeface="Arial"/>
                <a:ea typeface="Microsoft YaHei"/>
                <a:cs typeface="Arial"/>
              </a:defRPr>
            </a:lvl5pPr>
            <a:lvl6pPr marL="2285822" indent="0">
              <a:buNone/>
              <a:defRPr sz="1000">
                <a:latin typeface="Arial"/>
                <a:ea typeface="Microsoft YaHei"/>
                <a:cs typeface="Arial"/>
              </a:defRPr>
            </a:lvl6pPr>
            <a:lvl7pPr marL="2742986" indent="0">
              <a:buNone/>
              <a:defRPr sz="1000">
                <a:latin typeface="Arial"/>
                <a:ea typeface="Microsoft YaHei"/>
                <a:cs typeface="Arial"/>
              </a:defRPr>
            </a:lvl7pPr>
            <a:lvl8pPr marL="3200150" indent="0">
              <a:buNone/>
              <a:defRPr sz="1000">
                <a:latin typeface="Arial"/>
                <a:ea typeface="Microsoft YaHei"/>
                <a:cs typeface="Arial"/>
              </a:defRPr>
            </a:lvl8pPr>
            <a:lvl9pPr marL="3657315" indent="0">
              <a:buNone/>
              <a:defRPr sz="1000">
                <a:latin typeface="Arial"/>
                <a:ea typeface="Microsoft YaHei"/>
                <a:cs typeface="Arial"/>
              </a:defRPr>
            </a:lvl9pPr>
          </a:lstStyle>
          <a:p>
            <a:pPr lvl="0"/>
            <a:r>
              <a:rPr lang="en-US">
                <a:latin typeface="Arial"/>
                <a:ea typeface="Microsoft YaHei"/>
                <a:cs typeface="Arial"/>
              </a:rPr>
              <a:t>Click to edit Master text styles</a:t>
            </a:r>
          </a:p>
        </p:txBody>
      </p:sp>
      <p:sp>
        <p:nvSpPr>
          <p:cNvPr id="5" name="Date Placeholder 4">
            <a:extLst>
              <a:ext uri="{FF2B5EF4-FFF2-40B4-BE49-F238E27FC236}">
                <a16:creationId xmlns:a16="http://schemas.microsoft.com/office/drawing/2014/main" id="{B27605E6-F08D-2A44-B7FD-590BC587B118}"/>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6" name="Footer Placeholder 5">
            <a:extLst>
              <a:ext uri="{FF2B5EF4-FFF2-40B4-BE49-F238E27FC236}">
                <a16:creationId xmlns:a16="http://schemas.microsoft.com/office/drawing/2014/main" id="{76DF4526-81CB-704B-BAC1-C23EE5328DD2}"/>
              </a:ext>
            </a:extLst>
          </p:cNvPr>
          <p:cNvSpPr>
            <a:spLocks noGrp="1"/>
          </p:cNvSpPr>
          <p:nvPr>
            <p:ph type="ftr" sz="quarter" idx="11"/>
          </p:nvPr>
        </p:nvSpPr>
        <p:spPr/>
        <p:txBody>
          <a:bodyPr/>
          <a:lstStyle/>
          <a:p>
            <a:endParaRPr lang="en-US">
              <a:latin typeface="Arial"/>
              <a:ea typeface="Microsoft YaHei"/>
              <a:cs typeface="Arial"/>
            </a:endParaRPr>
          </a:p>
        </p:txBody>
      </p:sp>
      <p:sp>
        <p:nvSpPr>
          <p:cNvPr id="7" name="Slide Number Placeholder 6">
            <a:extLst>
              <a:ext uri="{FF2B5EF4-FFF2-40B4-BE49-F238E27FC236}">
                <a16:creationId xmlns:a16="http://schemas.microsoft.com/office/drawing/2014/main" id="{3A7B0E71-245C-024F-90F4-370B30FB41C1}"/>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299704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DDFF-7AB6-AC45-A960-CA2A79F36ED8}"/>
              </a:ext>
            </a:extLst>
          </p:cNvPr>
          <p:cNvSpPr>
            <a:spLocks noGrp="1"/>
          </p:cNvSpPr>
          <p:nvPr>
            <p:ph type="title"/>
          </p:nvPr>
        </p:nvSpPr>
        <p:spPr>
          <a:xfrm>
            <a:off x="839789" y="457201"/>
            <a:ext cx="3932237" cy="1600200"/>
          </a:xfrm>
        </p:spPr>
        <p:txBody>
          <a:bodyPr anchor="b"/>
          <a:lstStyle>
            <a:lvl1pPr>
              <a:defRPr sz="3200">
                <a:latin typeface="Arial"/>
                <a:ea typeface="Microsoft YaHei"/>
                <a:cs typeface="Arial"/>
              </a:defRPr>
            </a:lvl1pPr>
          </a:lstStyle>
          <a:p>
            <a:r>
              <a:rPr lang="en-US">
                <a:latin typeface="Arial"/>
                <a:ea typeface="Microsoft YaHei"/>
                <a:cs typeface="Arial"/>
              </a:rPr>
              <a:t>Click to edit Master title style</a:t>
            </a:r>
          </a:p>
        </p:txBody>
      </p:sp>
      <p:sp>
        <p:nvSpPr>
          <p:cNvPr id="3" name="Picture Placeholder 2">
            <a:extLst>
              <a:ext uri="{FF2B5EF4-FFF2-40B4-BE49-F238E27FC236}">
                <a16:creationId xmlns:a16="http://schemas.microsoft.com/office/drawing/2014/main" id="{35C8B147-5DE3-994C-AB2B-A6F6AF3384CF}"/>
              </a:ext>
            </a:extLst>
          </p:cNvPr>
          <p:cNvSpPr>
            <a:spLocks noGrp="1"/>
          </p:cNvSpPr>
          <p:nvPr>
            <p:ph type="pic" idx="1"/>
          </p:nvPr>
        </p:nvSpPr>
        <p:spPr>
          <a:xfrm>
            <a:off x="5183188" y="987426"/>
            <a:ext cx="6172200" cy="4873625"/>
          </a:xfrm>
        </p:spPr>
        <p:txBody>
          <a:bodyPr/>
          <a:lstStyle>
            <a:lvl1pPr marL="0" indent="0">
              <a:buNone/>
              <a:defRPr sz="3200">
                <a:latin typeface="Arial"/>
                <a:ea typeface="Microsoft YaHei"/>
                <a:cs typeface="Arial"/>
              </a:defRPr>
            </a:lvl1pPr>
            <a:lvl2pPr marL="457164" indent="0">
              <a:buNone/>
              <a:defRPr sz="2800">
                <a:latin typeface="Arial"/>
                <a:ea typeface="Microsoft YaHei"/>
                <a:cs typeface="Arial"/>
              </a:defRPr>
            </a:lvl2pPr>
            <a:lvl3pPr marL="914329" indent="0">
              <a:buNone/>
              <a:defRPr sz="2399">
                <a:latin typeface="Arial"/>
                <a:ea typeface="Microsoft YaHei"/>
                <a:cs typeface="Arial"/>
              </a:defRPr>
            </a:lvl3pPr>
            <a:lvl4pPr marL="1371493" indent="0">
              <a:buNone/>
              <a:defRPr sz="2000">
                <a:latin typeface="Arial"/>
                <a:ea typeface="Microsoft YaHei"/>
                <a:cs typeface="Arial"/>
              </a:defRPr>
            </a:lvl4pPr>
            <a:lvl5pPr marL="1828658" indent="0">
              <a:buNone/>
              <a:defRPr sz="2000">
                <a:latin typeface="Arial"/>
                <a:ea typeface="Microsoft YaHei"/>
                <a:cs typeface="Arial"/>
              </a:defRPr>
            </a:lvl5pPr>
            <a:lvl6pPr marL="2285822" indent="0">
              <a:buNone/>
              <a:defRPr sz="2000">
                <a:latin typeface="Arial"/>
                <a:ea typeface="Microsoft YaHei"/>
                <a:cs typeface="Arial"/>
              </a:defRPr>
            </a:lvl6pPr>
            <a:lvl7pPr marL="2742986" indent="0">
              <a:buNone/>
              <a:defRPr sz="2000">
                <a:latin typeface="Arial"/>
                <a:ea typeface="Microsoft YaHei"/>
                <a:cs typeface="Arial"/>
              </a:defRPr>
            </a:lvl7pPr>
            <a:lvl8pPr marL="3200150" indent="0">
              <a:buNone/>
              <a:defRPr sz="2000">
                <a:latin typeface="Arial"/>
                <a:ea typeface="Microsoft YaHei"/>
                <a:cs typeface="Arial"/>
              </a:defRPr>
            </a:lvl8pPr>
            <a:lvl9pPr marL="3657315" indent="0">
              <a:buNone/>
              <a:defRPr sz="2000">
                <a:latin typeface="Arial"/>
                <a:ea typeface="Microsoft YaHei"/>
                <a:cs typeface="Arial"/>
              </a:defRPr>
            </a:lvl9pPr>
          </a:lstStyle>
          <a:p>
            <a:endParaRPr lang="en-US">
              <a:latin typeface="Arial"/>
              <a:ea typeface="Microsoft YaHei"/>
              <a:cs typeface="Arial"/>
            </a:endParaRPr>
          </a:p>
        </p:txBody>
      </p:sp>
      <p:sp>
        <p:nvSpPr>
          <p:cNvPr id="4" name="Text Placeholder 3">
            <a:extLst>
              <a:ext uri="{FF2B5EF4-FFF2-40B4-BE49-F238E27FC236}">
                <a16:creationId xmlns:a16="http://schemas.microsoft.com/office/drawing/2014/main" id="{EE563632-2D74-304E-BBFD-EE8C90B4E2D3}"/>
              </a:ext>
            </a:extLst>
          </p:cNvPr>
          <p:cNvSpPr>
            <a:spLocks noGrp="1"/>
          </p:cNvSpPr>
          <p:nvPr>
            <p:ph type="body" sz="half" idx="2"/>
          </p:nvPr>
        </p:nvSpPr>
        <p:spPr>
          <a:xfrm>
            <a:off x="839789" y="2057400"/>
            <a:ext cx="3932237" cy="3811588"/>
          </a:xfrm>
        </p:spPr>
        <p:txBody>
          <a:bodyPr/>
          <a:lstStyle>
            <a:lvl1pPr marL="0" indent="0">
              <a:buNone/>
              <a:defRPr sz="1600">
                <a:latin typeface="Arial"/>
                <a:ea typeface="Microsoft YaHei"/>
                <a:cs typeface="Arial"/>
              </a:defRPr>
            </a:lvl1pPr>
            <a:lvl2pPr marL="457164" indent="0">
              <a:buNone/>
              <a:defRPr sz="1400">
                <a:latin typeface="Arial"/>
                <a:ea typeface="Microsoft YaHei"/>
                <a:cs typeface="Arial"/>
              </a:defRPr>
            </a:lvl2pPr>
            <a:lvl3pPr marL="914329" indent="0">
              <a:buNone/>
              <a:defRPr sz="1200">
                <a:latin typeface="Arial"/>
                <a:ea typeface="Microsoft YaHei"/>
                <a:cs typeface="Arial"/>
              </a:defRPr>
            </a:lvl3pPr>
            <a:lvl4pPr marL="1371493" indent="0">
              <a:buNone/>
              <a:defRPr sz="1000">
                <a:latin typeface="Arial"/>
                <a:ea typeface="Microsoft YaHei"/>
                <a:cs typeface="Arial"/>
              </a:defRPr>
            </a:lvl4pPr>
            <a:lvl5pPr marL="1828658" indent="0">
              <a:buNone/>
              <a:defRPr sz="1000">
                <a:latin typeface="Arial"/>
                <a:ea typeface="Microsoft YaHei"/>
                <a:cs typeface="Arial"/>
              </a:defRPr>
            </a:lvl5pPr>
            <a:lvl6pPr marL="2285822" indent="0">
              <a:buNone/>
              <a:defRPr sz="1000">
                <a:latin typeface="Arial"/>
                <a:ea typeface="Microsoft YaHei"/>
                <a:cs typeface="Arial"/>
              </a:defRPr>
            </a:lvl6pPr>
            <a:lvl7pPr marL="2742986" indent="0">
              <a:buNone/>
              <a:defRPr sz="1000">
                <a:latin typeface="Arial"/>
                <a:ea typeface="Microsoft YaHei"/>
                <a:cs typeface="Arial"/>
              </a:defRPr>
            </a:lvl7pPr>
            <a:lvl8pPr marL="3200150" indent="0">
              <a:buNone/>
              <a:defRPr sz="1000">
                <a:latin typeface="Arial"/>
                <a:ea typeface="Microsoft YaHei"/>
                <a:cs typeface="Arial"/>
              </a:defRPr>
            </a:lvl8pPr>
            <a:lvl9pPr marL="3657315" indent="0">
              <a:buNone/>
              <a:defRPr sz="1000">
                <a:latin typeface="Arial"/>
                <a:ea typeface="Microsoft YaHei"/>
                <a:cs typeface="Arial"/>
              </a:defRPr>
            </a:lvl9pPr>
          </a:lstStyle>
          <a:p>
            <a:pPr lvl="0"/>
            <a:r>
              <a:rPr lang="en-US">
                <a:latin typeface="Arial"/>
                <a:ea typeface="Microsoft YaHei"/>
                <a:cs typeface="Arial"/>
              </a:rPr>
              <a:t>Click to edit Master text styles</a:t>
            </a:r>
          </a:p>
        </p:txBody>
      </p:sp>
      <p:sp>
        <p:nvSpPr>
          <p:cNvPr id="5" name="Date Placeholder 4">
            <a:extLst>
              <a:ext uri="{FF2B5EF4-FFF2-40B4-BE49-F238E27FC236}">
                <a16:creationId xmlns:a16="http://schemas.microsoft.com/office/drawing/2014/main" id="{39D99261-FDF7-2843-8D40-62A03CBF0CF1}"/>
              </a:ext>
            </a:extLst>
          </p:cNvPr>
          <p:cNvSpPr>
            <a:spLocks noGrp="1"/>
          </p:cNvSpPr>
          <p:nvPr>
            <p:ph type="dt" sz="half" idx="10"/>
          </p:nvPr>
        </p:nvSpPr>
        <p:spPr/>
        <p:txBody>
          <a:body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6" name="Footer Placeholder 5">
            <a:extLst>
              <a:ext uri="{FF2B5EF4-FFF2-40B4-BE49-F238E27FC236}">
                <a16:creationId xmlns:a16="http://schemas.microsoft.com/office/drawing/2014/main" id="{D1FCC063-E277-E74C-B0B2-4644E6DE6B89}"/>
              </a:ext>
            </a:extLst>
          </p:cNvPr>
          <p:cNvSpPr>
            <a:spLocks noGrp="1"/>
          </p:cNvSpPr>
          <p:nvPr>
            <p:ph type="ftr" sz="quarter" idx="11"/>
          </p:nvPr>
        </p:nvSpPr>
        <p:spPr/>
        <p:txBody>
          <a:bodyPr/>
          <a:lstStyle/>
          <a:p>
            <a:endParaRPr lang="en-US">
              <a:latin typeface="Arial"/>
              <a:ea typeface="Microsoft YaHei"/>
              <a:cs typeface="Arial"/>
            </a:endParaRPr>
          </a:p>
        </p:txBody>
      </p:sp>
      <p:sp>
        <p:nvSpPr>
          <p:cNvPr id="7" name="Slide Number Placeholder 6">
            <a:extLst>
              <a:ext uri="{FF2B5EF4-FFF2-40B4-BE49-F238E27FC236}">
                <a16:creationId xmlns:a16="http://schemas.microsoft.com/office/drawing/2014/main" id="{A08F33F3-7C81-DA45-B875-D8F148EF72E6}"/>
              </a:ext>
            </a:extLst>
          </p:cNvPr>
          <p:cNvSpPr>
            <a:spLocks noGrp="1"/>
          </p:cNvSpPr>
          <p:nvPr>
            <p:ph type="sldNum" sz="quarter" idx="12"/>
          </p:nvPr>
        </p:nvSpPr>
        <p:spPr/>
        <p:txBody>
          <a:body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Tree>
    <p:extLst>
      <p:ext uri="{BB962C8B-B14F-4D97-AF65-F5344CB8AC3E}">
        <p14:creationId xmlns:p14="http://schemas.microsoft.com/office/powerpoint/2010/main" val="405861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C28684-730B-714F-BFAB-6D81042CC48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latin typeface="Arial"/>
                <a:ea typeface="Microsoft YaHei"/>
                <a:cs typeface="Arial"/>
              </a:rPr>
              <a:t>Click to edit Master title style</a:t>
            </a:r>
          </a:p>
        </p:txBody>
      </p:sp>
      <p:sp>
        <p:nvSpPr>
          <p:cNvPr id="3" name="Text Placeholder 2">
            <a:extLst>
              <a:ext uri="{FF2B5EF4-FFF2-40B4-BE49-F238E27FC236}">
                <a16:creationId xmlns:a16="http://schemas.microsoft.com/office/drawing/2014/main" id="{2E2AC577-7E19-0E49-B5D7-8E98DF166B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atin typeface="Arial"/>
                <a:ea typeface="Microsoft YaHei"/>
                <a:cs typeface="Arial"/>
              </a:rPr>
              <a:t>Click to edit Master text styles</a:t>
            </a:r>
          </a:p>
          <a:p>
            <a:pPr lvl="1"/>
            <a:r>
              <a:rPr lang="en-US">
                <a:latin typeface="Arial"/>
                <a:ea typeface="Microsoft YaHei"/>
                <a:cs typeface="Arial"/>
              </a:rPr>
              <a:t>Second level</a:t>
            </a:r>
          </a:p>
          <a:p>
            <a:pPr lvl="2"/>
            <a:r>
              <a:rPr lang="en-US">
                <a:latin typeface="Arial"/>
                <a:ea typeface="Microsoft YaHei"/>
                <a:cs typeface="Arial"/>
              </a:rPr>
              <a:t>Third level</a:t>
            </a:r>
          </a:p>
          <a:p>
            <a:pPr lvl="3"/>
            <a:r>
              <a:rPr lang="en-US">
                <a:latin typeface="Arial"/>
                <a:ea typeface="Microsoft YaHei"/>
                <a:cs typeface="Arial"/>
              </a:rPr>
              <a:t>Fourth level</a:t>
            </a:r>
          </a:p>
          <a:p>
            <a:pPr lvl="4"/>
            <a:r>
              <a:rPr lang="en-US">
                <a:latin typeface="Arial"/>
                <a:ea typeface="Microsoft YaHei"/>
                <a:cs typeface="Arial"/>
              </a:rPr>
              <a:t>Fifth level</a:t>
            </a:r>
          </a:p>
        </p:txBody>
      </p:sp>
      <p:sp>
        <p:nvSpPr>
          <p:cNvPr id="4" name="Date Placeholder 3">
            <a:extLst>
              <a:ext uri="{FF2B5EF4-FFF2-40B4-BE49-F238E27FC236}">
                <a16:creationId xmlns:a16="http://schemas.microsoft.com/office/drawing/2014/main" id="{C7C9121E-7618-724E-BD08-BF045A6B47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a:ea typeface="Microsoft YaHei"/>
                <a:cs typeface="Arial"/>
              </a:defRPr>
            </a:lvl1pPr>
          </a:lstStyle>
          <a:p>
            <a:fld id="{9D221A37-32AD-7F4B-A907-FFEA25FA99E6}" type="datetimeFigureOut">
              <a:rPr lang="en-US" smtClean="0">
                <a:latin typeface="Arial"/>
                <a:ea typeface="Microsoft YaHei"/>
                <a:cs typeface="Arial"/>
              </a:rPr>
              <a:t>5/16/26</a:t>
            </a:fld>
            <a:endParaRPr lang="en-US">
              <a:latin typeface="Arial"/>
              <a:ea typeface="Microsoft YaHei"/>
              <a:cs typeface="Arial"/>
            </a:endParaRPr>
          </a:p>
        </p:txBody>
      </p:sp>
      <p:sp>
        <p:nvSpPr>
          <p:cNvPr id="5" name="Footer Placeholder 4">
            <a:extLst>
              <a:ext uri="{FF2B5EF4-FFF2-40B4-BE49-F238E27FC236}">
                <a16:creationId xmlns:a16="http://schemas.microsoft.com/office/drawing/2014/main" id="{A12F57B5-9CB9-E148-80D3-2DC755BF0B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a:ea typeface="Microsoft YaHei"/>
                <a:cs typeface="Arial"/>
              </a:defRPr>
            </a:lvl1pPr>
          </a:lstStyle>
          <a:p>
            <a:endParaRPr lang="en-US">
              <a:latin typeface="Arial"/>
              <a:ea typeface="Microsoft YaHei"/>
              <a:cs typeface="Arial"/>
            </a:endParaRPr>
          </a:p>
        </p:txBody>
      </p:sp>
      <p:sp>
        <p:nvSpPr>
          <p:cNvPr id="6" name="Slide Number Placeholder 5">
            <a:extLst>
              <a:ext uri="{FF2B5EF4-FFF2-40B4-BE49-F238E27FC236}">
                <a16:creationId xmlns:a16="http://schemas.microsoft.com/office/drawing/2014/main" id="{CA3CDF89-33F1-DB4B-946B-76FE6B12AF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a:ea typeface="Microsoft YaHei"/>
                <a:cs typeface="Arial"/>
              </a:defRPr>
            </a:lvl1pPr>
          </a:lstStyle>
          <a:p>
            <a:fld id="{D7359626-6A5B-EF4C-BF0B-BEFCB4A2E64F}" type="slidenum">
              <a:rPr lang="en-US" smtClean="0">
                <a:latin typeface="Arial"/>
                <a:ea typeface="Microsoft YaHei"/>
                <a:cs typeface="Arial"/>
              </a:rPr>
              <a:t>‹#›</a:t>
            </a:fld>
            <a:endParaRPr lang="en-US">
              <a:latin typeface="Arial"/>
              <a:ea typeface="Microsoft YaHei"/>
              <a:cs typeface="Arial"/>
            </a:endParaRPr>
          </a:p>
        </p:txBody>
      </p:sp>
      <p:sp>
        <p:nvSpPr>
          <p:cNvPr id="8" name="TextBox 7">
            <a:extLst>
              <a:ext uri="{FF2B5EF4-FFF2-40B4-BE49-F238E27FC236}">
                <a16:creationId xmlns:a16="http://schemas.microsoft.com/office/drawing/2014/main" id="{5B5593B4-D6DB-B71F-7844-DE5A31A163AA}"/>
              </a:ext>
            </a:extLst>
          </p:cNvPr>
          <p:cNvSpPr txBox="1"/>
          <p:nvPr userDrawn="1">
            <p:extLst>
              <p:ext uri="{1162E1C5-73C7-4A58-AE30-91384D911F3F}">
                <p184:classification xmlns:p184="http://schemas.microsoft.com/office/powerpoint/2018/4/main" val="ftr"/>
              </p:ext>
            </p:extLst>
          </p:nvPr>
        </p:nvSpPr>
        <p:spPr>
          <a:xfrm>
            <a:off x="63500" y="6642100"/>
            <a:ext cx="1590675" cy="152400"/>
          </a:xfrm>
          <a:prstGeom prst="rect">
            <a:avLst/>
          </a:prstGeom>
        </p:spPr>
        <p:txBody>
          <a:bodyPr horzOverflow="overflow" lIns="0" tIns="0" rIns="0" bIns="0">
            <a:spAutoFit/>
          </a:bodyPr>
          <a:lstStyle/>
          <a:p>
            <a:pPr algn="l"/>
            <a:r>
              <a:rPr lang="en-CN" sz="1000">
                <a:solidFill>
                  <a:srgbClr val="000000">
                    <a:alpha val="50000"/>
                  </a:srgbClr>
                </a:solidFill>
                <a:latin typeface="Arial" panose="020B0004020202020204" pitchFamily="34" charset="0"/>
                <a:ea typeface="Microsoft YaHei"/>
                <a:cs typeface="Arial"/>
              </a:rPr>
              <a:t>Classified as Internal | Intern</a:t>
            </a:r>
          </a:p>
        </p:txBody>
      </p:sp>
    </p:spTree>
    <p:extLst>
      <p:ext uri="{BB962C8B-B14F-4D97-AF65-F5344CB8AC3E}">
        <p14:creationId xmlns:p14="http://schemas.microsoft.com/office/powerpoint/2010/main" val="40880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29" rtl="0" eaLnBrk="1" latinLnBrk="0" hangingPunct="1">
        <a:lnSpc>
          <a:spcPct val="90000"/>
        </a:lnSpc>
        <a:spcBef>
          <a:spcPct val="0"/>
        </a:spcBef>
        <a:buNone/>
        <a:defRPr sz="4400" kern="1200">
          <a:solidFill>
            <a:schemeClr val="tx1"/>
          </a:solidFill>
          <a:latin typeface="Arial"/>
          <a:ea typeface="Microsoft YaHei"/>
          <a:cs typeface="Arial"/>
        </a:defRPr>
      </a:lvl1pPr>
    </p:titleStyle>
    <p:bodyStyle>
      <a:lvl1pPr marL="228582" indent="-228582" algn="l" defTabSz="914329"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icrosoft YaHei"/>
          <a:cs typeface="Arial"/>
        </a:defRPr>
      </a:lvl1pPr>
      <a:lvl2pPr marL="685747" indent="-228582" algn="l" defTabSz="914329" rtl="0" eaLnBrk="1" latinLnBrk="0" hangingPunct="1">
        <a:lnSpc>
          <a:spcPct val="90000"/>
        </a:lnSpc>
        <a:spcBef>
          <a:spcPts val="500"/>
        </a:spcBef>
        <a:buFont typeface="Arial" panose="020B0604020202020204" pitchFamily="34" charset="0"/>
        <a:buChar char="•"/>
        <a:defRPr sz="2399" kern="1200">
          <a:solidFill>
            <a:schemeClr val="tx1"/>
          </a:solidFill>
          <a:latin typeface="Arial"/>
          <a:ea typeface="Microsoft YaHei"/>
          <a:cs typeface="Arial"/>
        </a:defRPr>
      </a:lvl2pPr>
      <a:lvl3pPr marL="1142911" indent="-228582" algn="l" defTabSz="914329"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icrosoft YaHei"/>
          <a:cs typeface="Arial"/>
        </a:defRPr>
      </a:lvl3pPr>
      <a:lvl4pPr marL="1600076"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4pPr>
      <a:lvl5pPr marL="2057240"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5pPr>
      <a:lvl6pPr marL="2514404"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6pPr>
      <a:lvl7pPr marL="2971568"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7pPr>
      <a:lvl8pPr marL="3428732"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8pPr>
      <a:lvl9pPr marL="3885897" indent="-228582" algn="l" defTabSz="914329"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icrosoft YaHei"/>
          <a:cs typeface="Arial"/>
        </a:defRPr>
      </a:lvl9pPr>
    </p:bodyStyle>
    <p:otherStyle>
      <a:defPPr>
        <a:defRPr lang="en-US">
          <a:latin typeface="Arial"/>
          <a:ea typeface="Microsoft YaHei"/>
          <a:cs typeface="Arial"/>
        </a:defRPr>
      </a:defPPr>
      <a:lvl1pPr marL="0" algn="l" defTabSz="914329" rtl="0" eaLnBrk="1" latinLnBrk="0" hangingPunct="1">
        <a:defRPr sz="1800" kern="1200">
          <a:solidFill>
            <a:schemeClr val="tx1"/>
          </a:solidFill>
          <a:latin typeface="Arial"/>
          <a:ea typeface="Microsoft YaHei"/>
          <a:cs typeface="Arial"/>
        </a:defRPr>
      </a:lvl1pPr>
      <a:lvl2pPr marL="457164" algn="l" defTabSz="914329" rtl="0" eaLnBrk="1" latinLnBrk="0" hangingPunct="1">
        <a:defRPr sz="1800" kern="1200">
          <a:solidFill>
            <a:schemeClr val="tx1"/>
          </a:solidFill>
          <a:latin typeface="Arial"/>
          <a:ea typeface="Microsoft YaHei"/>
          <a:cs typeface="Arial"/>
        </a:defRPr>
      </a:lvl2pPr>
      <a:lvl3pPr marL="914329" algn="l" defTabSz="914329" rtl="0" eaLnBrk="1" latinLnBrk="0" hangingPunct="1">
        <a:defRPr sz="1800" kern="1200">
          <a:solidFill>
            <a:schemeClr val="tx1"/>
          </a:solidFill>
          <a:latin typeface="Arial"/>
          <a:ea typeface="Microsoft YaHei"/>
          <a:cs typeface="Arial"/>
        </a:defRPr>
      </a:lvl3pPr>
      <a:lvl4pPr marL="1371493" algn="l" defTabSz="914329" rtl="0" eaLnBrk="1" latinLnBrk="0" hangingPunct="1">
        <a:defRPr sz="1800" kern="1200">
          <a:solidFill>
            <a:schemeClr val="tx1"/>
          </a:solidFill>
          <a:latin typeface="Arial"/>
          <a:ea typeface="Microsoft YaHei"/>
          <a:cs typeface="Arial"/>
        </a:defRPr>
      </a:lvl4pPr>
      <a:lvl5pPr marL="1828658" algn="l" defTabSz="914329" rtl="0" eaLnBrk="1" latinLnBrk="0" hangingPunct="1">
        <a:defRPr sz="1800" kern="1200">
          <a:solidFill>
            <a:schemeClr val="tx1"/>
          </a:solidFill>
          <a:latin typeface="Arial"/>
          <a:ea typeface="Microsoft YaHei"/>
          <a:cs typeface="Arial"/>
        </a:defRPr>
      </a:lvl5pPr>
      <a:lvl6pPr marL="2285822" algn="l" defTabSz="914329" rtl="0" eaLnBrk="1" latinLnBrk="0" hangingPunct="1">
        <a:defRPr sz="1800" kern="1200">
          <a:solidFill>
            <a:schemeClr val="tx1"/>
          </a:solidFill>
          <a:latin typeface="Arial"/>
          <a:ea typeface="Microsoft YaHei"/>
          <a:cs typeface="Arial"/>
        </a:defRPr>
      </a:lvl6pPr>
      <a:lvl7pPr marL="2742986" algn="l" defTabSz="914329" rtl="0" eaLnBrk="1" latinLnBrk="0" hangingPunct="1">
        <a:defRPr sz="1800" kern="1200">
          <a:solidFill>
            <a:schemeClr val="tx1"/>
          </a:solidFill>
          <a:latin typeface="Arial"/>
          <a:ea typeface="Microsoft YaHei"/>
          <a:cs typeface="Arial"/>
        </a:defRPr>
      </a:lvl7pPr>
      <a:lvl8pPr marL="3200150" algn="l" defTabSz="914329" rtl="0" eaLnBrk="1" latinLnBrk="0" hangingPunct="1">
        <a:defRPr sz="1800" kern="1200">
          <a:solidFill>
            <a:schemeClr val="tx1"/>
          </a:solidFill>
          <a:latin typeface="Arial"/>
          <a:ea typeface="Microsoft YaHei"/>
          <a:cs typeface="Arial"/>
        </a:defRPr>
      </a:lvl8pPr>
      <a:lvl9pPr marL="3657315" algn="l" defTabSz="914329" rtl="0" eaLnBrk="1" latinLnBrk="0" hangingPunct="1">
        <a:defRPr sz="1800" kern="1200">
          <a:solidFill>
            <a:schemeClr val="tx1"/>
          </a:solidFill>
          <a:latin typeface="Arial"/>
          <a:ea typeface="Microsoft YaHei"/>
          <a:cs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junchen-fu.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github.com/enoche/mmre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github.com/westlake-repl/MicroLens" TargetMode="Externa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github.com/westlake-repl/NineRec" TargetMode="Externa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1.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F414A7-63D1-4192-92EC-15A3E63CB255}"/>
              </a:ext>
            </a:extLst>
          </p:cNvPr>
          <p:cNvSpPr>
            <a:spLocks noGrp="1" noChangeArrowheads="1"/>
          </p:cNvSpPr>
          <p:nvPr>
            <p:ph type="ctrTitle"/>
          </p:nvPr>
        </p:nvSpPr>
        <p:spPr>
          <a:xfrm>
            <a:off x="324409" y="871483"/>
            <a:ext cx="11748141" cy="1938076"/>
          </a:xfrm>
        </p:spPr>
        <p:txBody>
          <a:bodyPr vert="horz" lIns="91440" tIns="45720" rIns="91440" bIns="45720" rtlCol="0" anchor="ctr">
            <a:normAutofit/>
          </a:bodyPr>
          <a:lstStyle/>
          <a:p>
            <a:pPr algn="l"/>
            <a:r>
              <a:rPr lang="en-US" sz="3200" b="1" dirty="0"/>
              <a:t>Leveraging Foundation Models for Multimodal Recommendation</a:t>
            </a:r>
            <a:endParaRPr lang="en-US" sz="3200" b="1" kern="1200" dirty="0">
              <a:solidFill>
                <a:schemeClr val="tx1"/>
              </a:solidFill>
              <a:latin typeface="+mj-lt"/>
              <a:ea typeface="+mj-ea"/>
              <a:cs typeface="+mj-cs"/>
            </a:endParaRPr>
          </a:p>
        </p:txBody>
      </p:sp>
      <p:sp>
        <p:nvSpPr>
          <p:cNvPr id="4" name="TextBox 2">
            <a:extLst>
              <a:ext uri="{FF2B5EF4-FFF2-40B4-BE49-F238E27FC236}">
                <a16:creationId xmlns:a16="http://schemas.microsoft.com/office/drawing/2014/main" id="{17EB6148-F51E-2D4A-2657-D19D1073F212}"/>
              </a:ext>
            </a:extLst>
          </p:cNvPr>
          <p:cNvSpPr txBox="1">
            <a:spLocks noChangeArrowheads="1"/>
          </p:cNvSpPr>
          <p:nvPr/>
        </p:nvSpPr>
        <p:spPr bwMode="auto">
          <a:xfrm>
            <a:off x="324409" y="3027102"/>
            <a:ext cx="4156659" cy="36943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a:lnSpc>
                <a:spcPct val="90000"/>
              </a:lnSpc>
              <a:spcAft>
                <a:spcPts val="600"/>
              </a:spcAft>
            </a:pPr>
            <a:r>
              <a:rPr lang="en-US" altLang="en-US" b="1" dirty="0"/>
              <a:t>Junchen Fu</a:t>
            </a:r>
          </a:p>
          <a:p>
            <a:pPr>
              <a:lnSpc>
                <a:spcPct val="90000"/>
              </a:lnSpc>
              <a:spcAft>
                <a:spcPts val="600"/>
              </a:spcAft>
            </a:pPr>
            <a:r>
              <a:rPr lang="en-US" altLang="en-US" b="1" dirty="0">
                <a:solidFill>
                  <a:schemeClr val="bg2">
                    <a:lumMod val="50000"/>
                  </a:schemeClr>
                </a:solidFill>
              </a:rPr>
              <a:t>PhD Candidate </a:t>
            </a:r>
          </a:p>
          <a:p>
            <a:pPr>
              <a:lnSpc>
                <a:spcPct val="90000"/>
              </a:lnSpc>
              <a:spcAft>
                <a:spcPts val="600"/>
              </a:spcAft>
            </a:pPr>
            <a:r>
              <a:rPr lang="en-US" altLang="en-US" b="1" dirty="0">
                <a:solidFill>
                  <a:schemeClr val="bg2">
                    <a:lumMod val="50000"/>
                  </a:schemeClr>
                </a:solidFill>
              </a:rPr>
              <a:t>University of Glasgow</a:t>
            </a:r>
          </a:p>
          <a:p>
            <a:pPr>
              <a:lnSpc>
                <a:spcPct val="90000"/>
              </a:lnSpc>
              <a:spcAft>
                <a:spcPts val="600"/>
              </a:spcAft>
            </a:pPr>
            <a:endParaRPr lang="en-US" altLang="en-US" b="1" dirty="0"/>
          </a:p>
          <a:p>
            <a:pPr>
              <a:lnSpc>
                <a:spcPct val="90000"/>
              </a:lnSpc>
              <a:spcAft>
                <a:spcPts val="600"/>
              </a:spcAft>
            </a:pPr>
            <a:r>
              <a:rPr lang="en-US" altLang="en-US" b="1" dirty="0"/>
              <a:t>May 8</a:t>
            </a:r>
            <a:r>
              <a:rPr lang="en-US" altLang="en-US" b="1" baseline="30000" dirty="0"/>
              <a:t>th</a:t>
            </a:r>
            <a:r>
              <a:rPr lang="en-US" altLang="en-US" b="1" dirty="0"/>
              <a:t>  2026</a:t>
            </a:r>
          </a:p>
          <a:p>
            <a:pPr>
              <a:lnSpc>
                <a:spcPct val="90000"/>
              </a:lnSpc>
              <a:spcAft>
                <a:spcPts val="600"/>
              </a:spcAft>
            </a:pPr>
            <a:endParaRPr lang="en-US" altLang="en-US" b="1" dirty="0"/>
          </a:p>
          <a:p>
            <a:pPr>
              <a:lnSpc>
                <a:spcPct val="90000"/>
              </a:lnSpc>
              <a:spcAft>
                <a:spcPts val="600"/>
              </a:spcAft>
            </a:pPr>
            <a:r>
              <a:rPr lang="en-US" altLang="en-US" b="1" dirty="0"/>
              <a:t>Personal Homepage: </a:t>
            </a:r>
          </a:p>
          <a:p>
            <a:pPr>
              <a:lnSpc>
                <a:spcPct val="90000"/>
              </a:lnSpc>
              <a:spcAft>
                <a:spcPts val="600"/>
              </a:spcAft>
            </a:pPr>
            <a:r>
              <a:rPr lang="en-US" altLang="en-US" dirty="0">
                <a:hlinkClick r:id="rId3"/>
              </a:rPr>
              <a:t>https://</a:t>
            </a:r>
            <a:r>
              <a:rPr lang="en-US" altLang="en-US" dirty="0" err="1">
                <a:hlinkClick r:id="rId3"/>
              </a:rPr>
              <a:t>junchen-fu.github.io</a:t>
            </a:r>
            <a:r>
              <a:rPr lang="en-US" altLang="en-US" dirty="0">
                <a:hlinkClick r:id="rId3"/>
              </a:rPr>
              <a:t>/</a:t>
            </a:r>
            <a:endParaRPr lang="en-US" altLang="en-US" dirty="0"/>
          </a:p>
          <a:p>
            <a:pPr indent="-228600">
              <a:lnSpc>
                <a:spcPct val="90000"/>
              </a:lnSpc>
              <a:spcAft>
                <a:spcPts val="600"/>
              </a:spcAft>
              <a:buFont typeface="Arial" panose="020B0604020202020204" pitchFamily="34" charset="0"/>
              <a:buChar char="•"/>
            </a:pPr>
            <a:endParaRPr lang="en-US" altLang="en-US" sz="2000" b="1" dirty="0"/>
          </a:p>
        </p:txBody>
      </p:sp>
      <p:pic>
        <p:nvPicPr>
          <p:cNvPr id="5" name="Picture 6">
            <a:extLst>
              <a:ext uri="{FF2B5EF4-FFF2-40B4-BE49-F238E27FC236}">
                <a16:creationId xmlns:a16="http://schemas.microsoft.com/office/drawing/2014/main" id="{B84266DB-86F6-BD17-A539-700A6E4C2958}"/>
              </a:ext>
            </a:extLst>
          </p:cNvPr>
          <p:cNvPicPr>
            <a:picLocks noChangeAspect="1"/>
          </p:cNvPicPr>
          <p:nvPr/>
        </p:nvPicPr>
        <p:blipFill rotWithShape="1">
          <a:blip r:embed="rId4">
            <a:extLst>
              <a:ext uri="{28A0092B-C50C-407E-A947-70E740481C1C}">
                <a14:useLocalDpi xmlns:a14="http://schemas.microsoft.com/office/drawing/2010/main" val="0"/>
              </a:ext>
            </a:extLst>
          </a:blip>
          <a:srcRect r="412" b="-4"/>
          <a:stretch/>
        </p:blipFill>
        <p:spPr bwMode="auto">
          <a:xfrm>
            <a:off x="7265772" y="-276999"/>
            <a:ext cx="5565239" cy="2275318"/>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4">
            <a:extLst>
              <a:ext uri="{FF2B5EF4-FFF2-40B4-BE49-F238E27FC236}">
                <a16:creationId xmlns:a16="http://schemas.microsoft.com/office/drawing/2014/main" id="{D7BD44B8-B66E-BE87-716D-9384E78D08F9}"/>
              </a:ext>
            </a:extLst>
          </p:cNvPr>
          <p:cNvSpPr>
            <a:spLocks noGrp="1"/>
          </p:cNvSpPr>
          <p:nvPr>
            <p:ph type="sldNum" sz="quarter" idx="12"/>
          </p:nvPr>
        </p:nvSpPr>
        <p:spPr>
          <a:xfrm>
            <a:off x="8610600" y="6356350"/>
            <a:ext cx="2743200" cy="365125"/>
          </a:xfrm>
        </p:spPr>
        <p:txBody>
          <a:bodyPr/>
          <a:lstStyle/>
          <a:p>
            <a:fld id="{55117CE6-D950-4FF5-BDC0-D01CC9B5BDFC}" type="slidenum">
              <a:rPr lang="en-GB" smtClean="0"/>
              <a:t>1</a:t>
            </a:fld>
            <a:endParaRPr lang="en-GB"/>
          </a:p>
        </p:txBody>
      </p:sp>
      <p:pic>
        <p:nvPicPr>
          <p:cNvPr id="13" name="Picture 12" descr="A collage of a building and a building&#10;&#10;AI-generated content may be incorrect.">
            <a:extLst>
              <a:ext uri="{FF2B5EF4-FFF2-40B4-BE49-F238E27FC236}">
                <a16:creationId xmlns:a16="http://schemas.microsoft.com/office/drawing/2014/main" id="{DD1DC1DC-635A-491D-1B93-BBEDA1F43E51}"/>
              </a:ext>
            </a:extLst>
          </p:cNvPr>
          <p:cNvPicPr>
            <a:picLocks noChangeAspect="1"/>
          </p:cNvPicPr>
          <p:nvPr/>
        </p:nvPicPr>
        <p:blipFill>
          <a:blip r:embed="rId5"/>
          <a:stretch>
            <a:fillRect/>
          </a:stretch>
        </p:blipFill>
        <p:spPr>
          <a:xfrm>
            <a:off x="4481068" y="2478795"/>
            <a:ext cx="7719916" cy="4411380"/>
          </a:xfrm>
          <a:prstGeom prst="rect">
            <a:avLst/>
          </a:prstGeom>
        </p:spPr>
      </p:pic>
      <p:pic>
        <p:nvPicPr>
          <p:cNvPr id="14" name="Picture 2" descr="LIACS Webserver Default Page">
            <a:extLst>
              <a:ext uri="{FF2B5EF4-FFF2-40B4-BE49-F238E27FC236}">
                <a16:creationId xmlns:a16="http://schemas.microsoft.com/office/drawing/2014/main" id="{AA84D426-6E67-3AA1-2715-D9ADD4E714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6709" y="-63753"/>
            <a:ext cx="3854450" cy="100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436403"/>
      </p:ext>
    </p:extLst>
  </p:cSld>
  <p:clrMapOvr>
    <a:masterClrMapping/>
  </p:clrMapOvr>
  <mc:AlternateContent xmlns:mc="http://schemas.openxmlformats.org/markup-compatibility/2006" xmlns:p14="http://schemas.microsoft.com/office/powerpoint/2010/main">
    <mc:Choice Requires="p14">
      <p:transition spd="slow" p14:dur="2000" advTm="30738"/>
    </mc:Choice>
    <mc:Fallback xmlns="">
      <p:transition spd="slow" advTm="3073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C2CC4-64E7-E4C0-7FBA-326934FB90ED}"/>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999B9180-2905-9637-1014-5CE6BFDE5B12}"/>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A6F20FDE-E551-5D4D-8081-3F932B703D52}"/>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7FD7CF63-AD35-B058-5A77-E38693B30746}"/>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9C7324C-C56E-00D3-9009-0ED3489C077B}"/>
              </a:ext>
            </a:extLst>
          </p:cNvPr>
          <p:cNvSpPr txBox="1"/>
          <p:nvPr/>
        </p:nvSpPr>
        <p:spPr>
          <a:xfrm>
            <a:off x="594360" y="5623560"/>
            <a:ext cx="11018520" cy="198516"/>
          </a:xfrm>
          <a:prstGeom prst="rect">
            <a:avLst/>
          </a:prstGeom>
          <a:noFill/>
        </p:spPr>
        <p:txBody>
          <a:bodyPr wrap="square" lIns="27432" tIns="18288" rIns="27432" bIns="18288" rtlCol="0">
            <a:spAutoFit/>
          </a:bodyPr>
          <a:lstStyle/>
          <a:p>
            <a:pPr algn="l"/>
            <a:r>
              <a:rPr lang="en-US" sz="1050" b="0" dirty="0">
                <a:solidFill>
                  <a:srgbClr val="171717"/>
                </a:solidFill>
                <a:latin typeface="Arial"/>
                <a:ea typeface="Microsoft YaHei"/>
                <a:cs typeface="Arial"/>
              </a:rPr>
              <a:t>Zhou, H., Zhou, X., Zhang, L., &amp; Shen, Z. (2023). Enhancing dyadic relations with homogeneous graphs for multimodal recommendation. ECAI'23.</a:t>
            </a:r>
            <a:endParaRPr lang="en-US" b="1" i="0" dirty="0">
              <a:solidFill>
                <a:srgbClr val="222222"/>
              </a:solidFill>
              <a:effectLst/>
              <a:highlight>
                <a:srgbClr val="FFFFFF"/>
              </a:highlight>
              <a:latin typeface="Arial" panose="020B0604020202020204" pitchFamily="34" charset="0"/>
              <a:ea typeface="Microsoft YaHei"/>
              <a:cs typeface="Arial"/>
            </a:endParaRPr>
          </a:p>
        </p:txBody>
      </p:sp>
      <p:pic>
        <p:nvPicPr>
          <p:cNvPr id="2" name="Picture 1">
            <a:extLst>
              <a:ext uri="{FF2B5EF4-FFF2-40B4-BE49-F238E27FC236}">
                <a16:creationId xmlns:a16="http://schemas.microsoft.com/office/drawing/2014/main" id="{E126E1D5-C0BC-F2F5-BCBB-5E113643A89D}"/>
              </a:ext>
            </a:extLst>
          </p:cNvPr>
          <p:cNvPicPr>
            <a:picLocks noChangeAspect="1"/>
          </p:cNvPicPr>
          <p:nvPr/>
        </p:nvPicPr>
        <p:blipFill>
          <a:blip r:embed="rId4"/>
          <a:stretch>
            <a:fillRect/>
          </a:stretch>
        </p:blipFill>
        <p:spPr>
          <a:xfrm>
            <a:off x="3154680" y="1572768"/>
            <a:ext cx="6263640" cy="3822191"/>
          </a:xfrm>
          <a:prstGeom prst="rect">
            <a:avLst/>
          </a:prstGeom>
        </p:spPr>
      </p:pic>
      <p:sp>
        <p:nvSpPr>
          <p:cNvPr id="8" name="TextBox 7">
            <a:extLst>
              <a:ext uri="{FF2B5EF4-FFF2-40B4-BE49-F238E27FC236}">
                <a16:creationId xmlns:a16="http://schemas.microsoft.com/office/drawing/2014/main" id="{DDE29345-14C3-E168-8BC3-98E0464907A4}"/>
              </a:ext>
            </a:extLst>
          </p:cNvPr>
          <p:cNvSpPr txBox="1"/>
          <p:nvPr/>
        </p:nvSpPr>
        <p:spPr>
          <a:xfrm>
            <a:off x="502920" y="1024128"/>
            <a:ext cx="10972800" cy="34471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DRAGON: Integrating into Both Item-Item Graph and User-Item Graph construction</a:t>
            </a:r>
            <a:endParaRPr lang="en-US" sz="2400" b="1" dirty="0">
              <a:latin typeface="Arial"/>
              <a:ea typeface="Microsoft YaHei"/>
              <a:cs typeface="Arial"/>
            </a:endParaRPr>
          </a:p>
        </p:txBody>
      </p:sp>
    </p:spTree>
    <p:extLst>
      <p:ext uri="{BB962C8B-B14F-4D97-AF65-F5344CB8AC3E}">
        <p14:creationId xmlns:p14="http://schemas.microsoft.com/office/powerpoint/2010/main" val="2259392851"/>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4AE52-1852-BFD2-D731-DA4E1A5E2923}"/>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E355C214-76B3-3AE8-AD14-855F4467A1C0}"/>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A2C9AF38-F00A-EA3E-591E-9544CE99D088}"/>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5F347739-E4F0-F35B-D436-73E947726394}"/>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3" name="Text 16">
            <a:extLst>
              <a:ext uri="{FF2B5EF4-FFF2-40B4-BE49-F238E27FC236}">
                <a16:creationId xmlns:a16="http://schemas.microsoft.com/office/drawing/2014/main" id="{0598D0A8-6BB7-0919-8E56-E27B9722CABD}"/>
              </a:ext>
            </a:extLst>
          </p:cNvPr>
          <p:cNvSpPr/>
          <p:nvPr/>
        </p:nvSpPr>
        <p:spPr>
          <a:xfrm>
            <a:off x="4408762" y="1477664"/>
            <a:ext cx="2468880" cy="274320"/>
          </a:xfrm>
          <a:prstGeom prst="rect">
            <a:avLst/>
          </a:prstGeom>
          <a:noFill/>
          <a:ln/>
        </p:spPr>
        <p:txBody>
          <a:bodyPr wrap="square" lIns="0" tIns="0" rIns="0" bIns="0" rtlCol="0" anchor="ctr"/>
          <a:lstStyle/>
          <a:p>
            <a:pPr marL="0" indent="0" algn="ctr">
              <a:buNone/>
            </a:pPr>
            <a:r>
              <a:rPr lang="en-US" sz="2000" b="1" dirty="0">
                <a:solidFill>
                  <a:srgbClr val="123B64"/>
                </a:solidFill>
                <a:latin typeface="Times New Roman" panose="02020603050405020304" pitchFamily="18" charset="0"/>
                <a:ea typeface="Aptos" pitchFamily="34" charset="-122"/>
                <a:cs typeface="Times New Roman" panose="02020603050405020304" pitchFamily="18" charset="0"/>
              </a:rPr>
              <a:t>Model Families</a:t>
            </a:r>
            <a:endParaRPr lang="en-US" sz="2000" dirty="0">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736D4359-8197-0237-2265-6C972753B628}"/>
              </a:ext>
            </a:extLst>
          </p:cNvPr>
          <p:cNvGrpSpPr/>
          <p:nvPr/>
        </p:nvGrpSpPr>
        <p:grpSpPr>
          <a:xfrm>
            <a:off x="2295144" y="2285999"/>
            <a:ext cx="6800088" cy="3468615"/>
            <a:chOff x="2990088" y="2286000"/>
            <a:chExt cx="5422392" cy="2515675"/>
          </a:xfrm>
        </p:grpSpPr>
        <p:sp>
          <p:nvSpPr>
            <p:cNvPr id="5" name="Shape 17">
              <a:extLst>
                <a:ext uri="{FF2B5EF4-FFF2-40B4-BE49-F238E27FC236}">
                  <a16:creationId xmlns:a16="http://schemas.microsoft.com/office/drawing/2014/main" id="{C7F23CF4-B25B-F027-830C-622947491A92}"/>
                </a:ext>
              </a:extLst>
            </p:cNvPr>
            <p:cNvSpPr/>
            <p:nvPr/>
          </p:nvSpPr>
          <p:spPr>
            <a:xfrm>
              <a:off x="2990088" y="2286000"/>
              <a:ext cx="2606040" cy="1143000"/>
            </a:xfrm>
            <a:prstGeom prst="roundRect">
              <a:avLst>
                <a:gd name="adj" fmla="val 4800"/>
              </a:avLst>
            </a:prstGeom>
            <a:solidFill>
              <a:srgbClr val="FFF2E8"/>
            </a:solidFill>
            <a:ln w="12700">
              <a:solidFill>
                <a:srgbClr val="FFF2E8"/>
              </a:solidFill>
              <a:prstDash val="solid"/>
            </a:ln>
          </p:spPr>
          <p:txBody>
            <a:bodyPr/>
            <a:lstStyle/>
            <a:p>
              <a:endParaRPr lang="en-US" sz="2400"/>
            </a:p>
          </p:txBody>
        </p:sp>
        <p:sp>
          <p:nvSpPr>
            <p:cNvPr id="6" name="Text 18">
              <a:extLst>
                <a:ext uri="{FF2B5EF4-FFF2-40B4-BE49-F238E27FC236}">
                  <a16:creationId xmlns:a16="http://schemas.microsoft.com/office/drawing/2014/main" id="{18777086-FD7F-C301-D081-6077D61B8DF1}"/>
                </a:ext>
              </a:extLst>
            </p:cNvPr>
            <p:cNvSpPr/>
            <p:nvPr/>
          </p:nvSpPr>
          <p:spPr>
            <a:xfrm>
              <a:off x="3211068" y="2440373"/>
              <a:ext cx="2164080" cy="274320"/>
            </a:xfrm>
            <a:prstGeom prst="rect">
              <a:avLst/>
            </a:prstGeom>
            <a:noFill/>
            <a:ln/>
          </p:spPr>
          <p:txBody>
            <a:bodyPr wrap="square" lIns="0" tIns="0" rIns="0" bIns="0" rtlCol="0" anchor="ctr"/>
            <a:lstStyle/>
            <a:p>
              <a:pPr algn="ctr"/>
              <a:r>
                <a:rPr lang="en-US" sz="2000" b="1" dirty="0">
                  <a:solidFill>
                    <a:srgbClr val="123B64"/>
                  </a:solidFill>
                  <a:latin typeface="Aptos" pitchFamily="34" charset="0"/>
                  <a:ea typeface="Aptos" pitchFamily="34" charset="-122"/>
                  <a:cs typeface="Aptos" pitchFamily="34" charset="-120"/>
                </a:rPr>
                <a:t>Group 1</a:t>
              </a:r>
              <a:r>
                <a:rPr lang="zh-CN" altLang="en-US" sz="2000" b="1" dirty="0">
                  <a:solidFill>
                    <a:srgbClr val="123B64"/>
                  </a:solidFill>
                  <a:latin typeface="Aptos" pitchFamily="34" charset="0"/>
                  <a:ea typeface="Aptos" pitchFamily="34" charset="-122"/>
                  <a:cs typeface="Aptos" pitchFamily="34" charset="-120"/>
                </a:rPr>
                <a:t>   </a:t>
              </a:r>
              <a:r>
                <a:rPr lang="en-GB" altLang="zh-CN" sz="2000" b="1" dirty="0">
                  <a:solidFill>
                    <a:srgbClr val="123B64"/>
                  </a:solidFill>
                  <a:latin typeface="Aptos" pitchFamily="34" charset="0"/>
                  <a:ea typeface="Aptos" pitchFamily="34" charset="-122"/>
                  <a:cs typeface="Aptos" pitchFamily="34" charset="-120"/>
                </a:rPr>
                <a:t>Simple fusion</a:t>
              </a:r>
            </a:p>
          </p:txBody>
        </p:sp>
        <p:sp>
          <p:nvSpPr>
            <p:cNvPr id="9" name="Text 19">
              <a:extLst>
                <a:ext uri="{FF2B5EF4-FFF2-40B4-BE49-F238E27FC236}">
                  <a16:creationId xmlns:a16="http://schemas.microsoft.com/office/drawing/2014/main" id="{DDAEEF44-6A22-3B54-147F-58CA6ED90247}"/>
                </a:ext>
              </a:extLst>
            </p:cNvPr>
            <p:cNvSpPr/>
            <p:nvPr/>
          </p:nvSpPr>
          <p:spPr>
            <a:xfrm>
              <a:off x="3127248" y="2670048"/>
              <a:ext cx="2331720" cy="685800"/>
            </a:xfrm>
            <a:prstGeom prst="rect">
              <a:avLst/>
            </a:prstGeom>
            <a:noFill/>
            <a:ln/>
          </p:spPr>
          <p:txBody>
            <a:bodyPr wrap="square" lIns="0" tIns="0" rIns="0" bIns="0" rtlCol="0" anchor="ctr"/>
            <a:lstStyle/>
            <a:p>
              <a:pPr marL="0" indent="0" algn="ctr">
                <a:buNone/>
              </a:pPr>
              <a:r>
                <a:rPr lang="en-US" sz="1600" dirty="0">
                  <a:solidFill>
                    <a:srgbClr val="111827"/>
                  </a:solidFill>
                  <a:latin typeface="Times New Roman" panose="02020603050405020304" pitchFamily="18" charset="0"/>
                  <a:ea typeface="Aptos" pitchFamily="34" charset="-122"/>
                  <a:cs typeface="Times New Roman" panose="02020603050405020304" pitchFamily="18" charset="0"/>
                </a:rPr>
                <a:t>VBPR, BM3</a:t>
              </a:r>
              <a:endParaRPr lang="en-US" sz="1600" dirty="0">
                <a:latin typeface="Times New Roman" panose="02020603050405020304" pitchFamily="18" charset="0"/>
                <a:cs typeface="Times New Roman" panose="02020603050405020304" pitchFamily="18" charset="0"/>
              </a:endParaRPr>
            </a:p>
          </p:txBody>
        </p:sp>
        <p:sp>
          <p:nvSpPr>
            <p:cNvPr id="10" name="Shape 20">
              <a:extLst>
                <a:ext uri="{FF2B5EF4-FFF2-40B4-BE49-F238E27FC236}">
                  <a16:creationId xmlns:a16="http://schemas.microsoft.com/office/drawing/2014/main" id="{76975B6C-7E58-71CB-2E7A-E679DF3722C4}"/>
                </a:ext>
              </a:extLst>
            </p:cNvPr>
            <p:cNvSpPr/>
            <p:nvPr/>
          </p:nvSpPr>
          <p:spPr>
            <a:xfrm>
              <a:off x="5806440" y="2286000"/>
              <a:ext cx="2606040" cy="1143000"/>
            </a:xfrm>
            <a:prstGeom prst="roundRect">
              <a:avLst>
                <a:gd name="adj" fmla="val 4800"/>
              </a:avLst>
            </a:prstGeom>
            <a:solidFill>
              <a:srgbClr val="E7F7F7"/>
            </a:solidFill>
            <a:ln w="12700">
              <a:solidFill>
                <a:srgbClr val="E7F7F7"/>
              </a:solidFill>
              <a:prstDash val="solid"/>
            </a:ln>
          </p:spPr>
          <p:txBody>
            <a:bodyPr/>
            <a:lstStyle/>
            <a:p>
              <a:endParaRPr lang="en-US" sz="2400"/>
            </a:p>
          </p:txBody>
        </p:sp>
        <p:sp>
          <p:nvSpPr>
            <p:cNvPr id="11" name="Text 21">
              <a:extLst>
                <a:ext uri="{FF2B5EF4-FFF2-40B4-BE49-F238E27FC236}">
                  <a16:creationId xmlns:a16="http://schemas.microsoft.com/office/drawing/2014/main" id="{39005736-E66D-95A1-7E52-34E12CC08B48}"/>
                </a:ext>
              </a:extLst>
            </p:cNvPr>
            <p:cNvSpPr/>
            <p:nvPr/>
          </p:nvSpPr>
          <p:spPr>
            <a:xfrm>
              <a:off x="5909310" y="2440373"/>
              <a:ext cx="2400300" cy="274320"/>
            </a:xfrm>
            <a:prstGeom prst="rect">
              <a:avLst/>
            </a:prstGeom>
            <a:noFill/>
            <a:ln/>
          </p:spPr>
          <p:txBody>
            <a:bodyPr wrap="square" lIns="0" tIns="0" rIns="0" bIns="0" rtlCol="0" anchor="ctr"/>
            <a:lstStyle/>
            <a:p>
              <a:pPr algn="ctr"/>
              <a:r>
                <a:rPr lang="en-US" sz="2000" b="1" dirty="0">
                  <a:solidFill>
                    <a:srgbClr val="123B64"/>
                  </a:solidFill>
                  <a:latin typeface="Aptos" pitchFamily="34" charset="0"/>
                  <a:ea typeface="Aptos" pitchFamily="34" charset="-122"/>
                  <a:cs typeface="Aptos" pitchFamily="34" charset="-120"/>
                </a:rPr>
                <a:t>Group 2</a:t>
              </a:r>
              <a:r>
                <a:rPr lang="zh-CN" altLang="en-US" sz="2000" b="1" dirty="0">
                  <a:solidFill>
                    <a:srgbClr val="123B64"/>
                  </a:solidFill>
                  <a:latin typeface="Aptos" pitchFamily="34" charset="0"/>
                  <a:ea typeface="Aptos" pitchFamily="34" charset="-122"/>
                  <a:cs typeface="Aptos" pitchFamily="34" charset="-120"/>
                </a:rPr>
                <a:t>  </a:t>
              </a:r>
              <a:r>
                <a:rPr lang="en-GB" altLang="zh-CN" sz="2000" b="1" dirty="0">
                  <a:solidFill>
                    <a:srgbClr val="123B64"/>
                  </a:solidFill>
                  <a:latin typeface="Aptos" pitchFamily="34" charset="0"/>
                  <a:ea typeface="Aptos" pitchFamily="34" charset="-122"/>
                  <a:cs typeface="Aptos" pitchFamily="34" charset="-120"/>
                </a:rPr>
                <a:t>User-item graphs</a:t>
              </a:r>
            </a:p>
          </p:txBody>
        </p:sp>
        <p:sp>
          <p:nvSpPr>
            <p:cNvPr id="12" name="Text 22">
              <a:extLst>
                <a:ext uri="{FF2B5EF4-FFF2-40B4-BE49-F238E27FC236}">
                  <a16:creationId xmlns:a16="http://schemas.microsoft.com/office/drawing/2014/main" id="{50CE2A9F-8CFB-0EFF-E375-7FE04E4C7EEB}"/>
                </a:ext>
              </a:extLst>
            </p:cNvPr>
            <p:cNvSpPr/>
            <p:nvPr/>
          </p:nvSpPr>
          <p:spPr>
            <a:xfrm>
              <a:off x="5943600" y="2670048"/>
              <a:ext cx="2331720" cy="685800"/>
            </a:xfrm>
            <a:prstGeom prst="rect">
              <a:avLst/>
            </a:prstGeom>
            <a:noFill/>
            <a:ln/>
          </p:spPr>
          <p:txBody>
            <a:bodyPr wrap="square" lIns="0" tIns="0" rIns="0" bIns="0" rtlCol="0" anchor="ctr"/>
            <a:lstStyle/>
            <a:p>
              <a:pPr marL="0" indent="0" algn="ctr">
                <a:buNone/>
              </a:pPr>
              <a:r>
                <a:rPr lang="en-US" sz="1600" dirty="0">
                  <a:solidFill>
                    <a:srgbClr val="111827"/>
                  </a:solidFill>
                  <a:latin typeface="Times New Roman" panose="02020603050405020304" pitchFamily="18" charset="0"/>
                  <a:ea typeface="Aptos" pitchFamily="34" charset="-122"/>
                  <a:cs typeface="Times New Roman" panose="02020603050405020304" pitchFamily="18" charset="0"/>
                </a:rPr>
                <a:t>GRCN, DualGNN, MMGCN, SLMRec, LGMRec</a:t>
              </a:r>
              <a:endParaRPr lang="en-US" sz="1600" dirty="0">
                <a:latin typeface="Times New Roman" panose="02020603050405020304" pitchFamily="18" charset="0"/>
                <a:cs typeface="Times New Roman" panose="02020603050405020304" pitchFamily="18" charset="0"/>
              </a:endParaRPr>
            </a:p>
          </p:txBody>
        </p:sp>
        <p:sp>
          <p:nvSpPr>
            <p:cNvPr id="13" name="Shape 23">
              <a:extLst>
                <a:ext uri="{FF2B5EF4-FFF2-40B4-BE49-F238E27FC236}">
                  <a16:creationId xmlns:a16="http://schemas.microsoft.com/office/drawing/2014/main" id="{265A8FBE-188A-500C-FB4A-F7EFB979FAAB}"/>
                </a:ext>
              </a:extLst>
            </p:cNvPr>
            <p:cNvSpPr/>
            <p:nvPr/>
          </p:nvSpPr>
          <p:spPr>
            <a:xfrm>
              <a:off x="2990088" y="3658675"/>
              <a:ext cx="2606040" cy="1143000"/>
            </a:xfrm>
            <a:prstGeom prst="roundRect">
              <a:avLst>
                <a:gd name="adj" fmla="val 4800"/>
              </a:avLst>
            </a:prstGeom>
            <a:solidFill>
              <a:srgbClr val="EEF2FF"/>
            </a:solidFill>
            <a:ln w="12700">
              <a:solidFill>
                <a:srgbClr val="EEF2FF"/>
              </a:solidFill>
              <a:prstDash val="solid"/>
            </a:ln>
          </p:spPr>
          <p:txBody>
            <a:bodyPr/>
            <a:lstStyle/>
            <a:p>
              <a:endParaRPr lang="en-US" sz="2400"/>
            </a:p>
          </p:txBody>
        </p:sp>
        <p:sp>
          <p:nvSpPr>
            <p:cNvPr id="14" name="Text 24">
              <a:extLst>
                <a:ext uri="{FF2B5EF4-FFF2-40B4-BE49-F238E27FC236}">
                  <a16:creationId xmlns:a16="http://schemas.microsoft.com/office/drawing/2014/main" id="{A8145CE3-60BC-A8D4-DC5C-135D4F8A56BA}"/>
                </a:ext>
              </a:extLst>
            </p:cNvPr>
            <p:cNvSpPr/>
            <p:nvPr/>
          </p:nvSpPr>
          <p:spPr>
            <a:xfrm>
              <a:off x="3082830" y="3816776"/>
              <a:ext cx="2420555" cy="274320"/>
            </a:xfrm>
            <a:prstGeom prst="rect">
              <a:avLst/>
            </a:prstGeom>
            <a:noFill/>
            <a:ln/>
          </p:spPr>
          <p:txBody>
            <a:bodyPr wrap="square" lIns="0" tIns="0" rIns="0" bIns="0" rtlCol="0" anchor="ctr"/>
            <a:lstStyle/>
            <a:p>
              <a:pPr algn="ctr"/>
              <a:r>
                <a:rPr lang="en-US" sz="2000" b="1" dirty="0">
                  <a:solidFill>
                    <a:srgbClr val="123B64"/>
                  </a:solidFill>
                  <a:latin typeface="Aptos" pitchFamily="34" charset="0"/>
                  <a:ea typeface="Aptos" pitchFamily="34" charset="-122"/>
                  <a:cs typeface="Aptos" pitchFamily="34" charset="-120"/>
                </a:rPr>
                <a:t>Group 3</a:t>
              </a:r>
              <a:r>
                <a:rPr lang="zh-CN" altLang="en-US" sz="2000" b="1" dirty="0">
                  <a:solidFill>
                    <a:srgbClr val="123B64"/>
                  </a:solidFill>
                  <a:latin typeface="Aptos" pitchFamily="34" charset="0"/>
                  <a:ea typeface="Aptos" pitchFamily="34" charset="-122"/>
                  <a:cs typeface="Aptos" pitchFamily="34" charset="-120"/>
                </a:rPr>
                <a:t>  </a:t>
              </a:r>
              <a:r>
                <a:rPr lang="en-GB" altLang="zh-CN" sz="2000" b="1" dirty="0">
                  <a:solidFill>
                    <a:srgbClr val="123B64"/>
                  </a:solidFill>
                  <a:latin typeface="Aptos" pitchFamily="34" charset="0"/>
                  <a:ea typeface="Aptos" pitchFamily="34" charset="-122"/>
                  <a:cs typeface="Aptos" pitchFamily="34" charset="-120"/>
                </a:rPr>
                <a:t>Item-item graphs</a:t>
              </a:r>
            </a:p>
          </p:txBody>
        </p:sp>
        <p:sp>
          <p:nvSpPr>
            <p:cNvPr id="15" name="Text 25">
              <a:extLst>
                <a:ext uri="{FF2B5EF4-FFF2-40B4-BE49-F238E27FC236}">
                  <a16:creationId xmlns:a16="http://schemas.microsoft.com/office/drawing/2014/main" id="{A8C2F9CE-4225-8411-71D1-EE1F5E442511}"/>
                </a:ext>
              </a:extLst>
            </p:cNvPr>
            <p:cNvSpPr/>
            <p:nvPr/>
          </p:nvSpPr>
          <p:spPr>
            <a:xfrm>
              <a:off x="3127248" y="4042723"/>
              <a:ext cx="2331720" cy="685800"/>
            </a:xfrm>
            <a:prstGeom prst="rect">
              <a:avLst/>
            </a:prstGeom>
            <a:noFill/>
            <a:ln/>
          </p:spPr>
          <p:txBody>
            <a:bodyPr wrap="square" lIns="0" tIns="0" rIns="0" bIns="0" rtlCol="0" anchor="ctr"/>
            <a:lstStyle/>
            <a:p>
              <a:pPr marL="0" indent="0" algn="ctr">
                <a:buNone/>
              </a:pPr>
              <a:r>
                <a:rPr lang="en-US" sz="1600" dirty="0">
                  <a:solidFill>
                    <a:srgbClr val="111827"/>
                  </a:solidFill>
                  <a:latin typeface="Times New Roman" panose="02020603050405020304" pitchFamily="18" charset="0"/>
                  <a:ea typeface="Aptos" pitchFamily="34" charset="-122"/>
                  <a:cs typeface="Times New Roman" panose="02020603050405020304" pitchFamily="18" charset="0"/>
                </a:rPr>
                <a:t>LATTICE, FREEDOM, MGCN, DA-MRS, SMORE</a:t>
              </a:r>
              <a:endParaRPr lang="en-US" sz="1600" dirty="0">
                <a:latin typeface="Times New Roman" panose="02020603050405020304" pitchFamily="18" charset="0"/>
                <a:cs typeface="Times New Roman" panose="02020603050405020304" pitchFamily="18" charset="0"/>
              </a:endParaRPr>
            </a:p>
          </p:txBody>
        </p:sp>
        <p:sp>
          <p:nvSpPr>
            <p:cNvPr id="16" name="Shape 26">
              <a:extLst>
                <a:ext uri="{FF2B5EF4-FFF2-40B4-BE49-F238E27FC236}">
                  <a16:creationId xmlns:a16="http://schemas.microsoft.com/office/drawing/2014/main" id="{A2002AF0-3E14-DCA5-734C-6A3B8BBB4774}"/>
                </a:ext>
              </a:extLst>
            </p:cNvPr>
            <p:cNvSpPr/>
            <p:nvPr/>
          </p:nvSpPr>
          <p:spPr>
            <a:xfrm>
              <a:off x="5806439" y="3658675"/>
              <a:ext cx="2606040" cy="1143000"/>
            </a:xfrm>
            <a:prstGeom prst="roundRect">
              <a:avLst>
                <a:gd name="adj" fmla="val 4800"/>
              </a:avLst>
            </a:prstGeom>
            <a:solidFill>
              <a:srgbClr val="F6EDF4"/>
            </a:solidFill>
            <a:ln w="12700">
              <a:solidFill>
                <a:srgbClr val="F6EDF4"/>
              </a:solidFill>
              <a:prstDash val="solid"/>
            </a:ln>
          </p:spPr>
          <p:txBody>
            <a:bodyPr/>
            <a:lstStyle/>
            <a:p>
              <a:endParaRPr lang="en-US" sz="2400" dirty="0"/>
            </a:p>
          </p:txBody>
        </p:sp>
        <p:sp>
          <p:nvSpPr>
            <p:cNvPr id="18" name="Text 27">
              <a:extLst>
                <a:ext uri="{FF2B5EF4-FFF2-40B4-BE49-F238E27FC236}">
                  <a16:creationId xmlns:a16="http://schemas.microsoft.com/office/drawing/2014/main" id="{CB4381AF-DB7E-56C2-828B-B289BE909B3B}"/>
                </a:ext>
              </a:extLst>
            </p:cNvPr>
            <p:cNvSpPr/>
            <p:nvPr/>
          </p:nvSpPr>
          <p:spPr>
            <a:xfrm>
              <a:off x="5915940" y="3813048"/>
              <a:ext cx="2095279" cy="274320"/>
            </a:xfrm>
            <a:prstGeom prst="rect">
              <a:avLst/>
            </a:prstGeom>
            <a:noFill/>
            <a:ln/>
          </p:spPr>
          <p:txBody>
            <a:bodyPr wrap="square" lIns="0" tIns="0" rIns="0" bIns="0" rtlCol="0" anchor="ctr"/>
            <a:lstStyle/>
            <a:p>
              <a:pPr algn="ctr"/>
              <a:r>
                <a:rPr lang="en-US" sz="2000" b="1" dirty="0">
                  <a:solidFill>
                    <a:srgbClr val="123B64"/>
                  </a:solidFill>
                  <a:latin typeface="Aptos" pitchFamily="34" charset="0"/>
                  <a:ea typeface="Aptos" pitchFamily="34" charset="-122"/>
                  <a:cs typeface="Aptos" pitchFamily="34" charset="-120"/>
                </a:rPr>
                <a:t>Group 4</a:t>
              </a:r>
              <a:r>
                <a:rPr lang="zh-CN" altLang="en-US" sz="2000" b="1" dirty="0">
                  <a:solidFill>
                    <a:srgbClr val="123B64"/>
                  </a:solidFill>
                  <a:latin typeface="Aptos" pitchFamily="34" charset="0"/>
                  <a:ea typeface="Aptos" pitchFamily="34" charset="-122"/>
                  <a:cs typeface="Aptos" pitchFamily="34" charset="-120"/>
                </a:rPr>
                <a:t>  </a:t>
              </a:r>
              <a:r>
                <a:rPr lang="en-GB" altLang="zh-CN" sz="2000" b="1" dirty="0">
                  <a:solidFill>
                    <a:srgbClr val="123B64"/>
                  </a:solidFill>
                  <a:latin typeface="Aptos" pitchFamily="34" charset="0"/>
                  <a:ea typeface="Aptos" pitchFamily="34" charset="-122"/>
                  <a:cs typeface="Aptos" pitchFamily="34" charset="-120"/>
                </a:rPr>
                <a:t>Hybrid graphs</a:t>
              </a:r>
            </a:p>
          </p:txBody>
        </p:sp>
        <p:sp>
          <p:nvSpPr>
            <p:cNvPr id="19" name="Text 28">
              <a:extLst>
                <a:ext uri="{FF2B5EF4-FFF2-40B4-BE49-F238E27FC236}">
                  <a16:creationId xmlns:a16="http://schemas.microsoft.com/office/drawing/2014/main" id="{E5BD2543-0E51-D215-EFE3-98359F76F5CD}"/>
                </a:ext>
              </a:extLst>
            </p:cNvPr>
            <p:cNvSpPr/>
            <p:nvPr/>
          </p:nvSpPr>
          <p:spPr>
            <a:xfrm>
              <a:off x="6326996" y="4042723"/>
              <a:ext cx="1691640" cy="685800"/>
            </a:xfrm>
            <a:prstGeom prst="rect">
              <a:avLst/>
            </a:prstGeom>
            <a:noFill/>
            <a:ln/>
          </p:spPr>
          <p:txBody>
            <a:bodyPr wrap="square" lIns="0" tIns="0" rIns="0" bIns="0" rtlCol="0" anchor="ctr"/>
            <a:lstStyle/>
            <a:p>
              <a:pPr marL="0" indent="0" algn="ctr">
                <a:buNone/>
              </a:pPr>
              <a:r>
                <a:rPr lang="en-US" sz="1600" dirty="0">
                  <a:solidFill>
                    <a:srgbClr val="111827"/>
                  </a:solidFill>
                  <a:latin typeface="Times New Roman" panose="02020603050405020304" pitchFamily="18" charset="0"/>
                  <a:ea typeface="Aptos" pitchFamily="34" charset="-122"/>
                  <a:cs typeface="Times New Roman" panose="02020603050405020304" pitchFamily="18" charset="0"/>
                </a:rPr>
                <a:t>DRAGON, PGL</a:t>
              </a:r>
              <a:endParaRPr lang="en-US" sz="16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21802538"/>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A037C-6B9E-3FB6-2345-F3396C4FD46B}"/>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A74B62A1-2F90-1C00-6326-634BD3D7B2D4}"/>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7B61C28E-5513-942C-4635-5C2E4996876F}"/>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C18AB63E-037F-3F5F-1CBA-3898471904BC}"/>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74B2452-F1C4-8B0C-A2BE-09550A945E64}"/>
              </a:ext>
            </a:extLst>
          </p:cNvPr>
          <p:cNvSpPr txBox="1"/>
          <p:nvPr/>
        </p:nvSpPr>
        <p:spPr>
          <a:xfrm>
            <a:off x="502920" y="1024128"/>
            <a:ext cx="10972800" cy="41148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Reproducibility Study</a:t>
            </a:r>
            <a:endParaRPr lang="en-US" sz="2400" b="1" dirty="0">
              <a:latin typeface="Arial"/>
              <a:ea typeface="Microsoft YaHei"/>
              <a:cs typeface="Arial"/>
            </a:endParaRPr>
          </a:p>
        </p:txBody>
      </p:sp>
      <p:pic>
        <p:nvPicPr>
          <p:cNvPr id="3" name="Picture 2">
            <a:extLst>
              <a:ext uri="{FF2B5EF4-FFF2-40B4-BE49-F238E27FC236}">
                <a16:creationId xmlns:a16="http://schemas.microsoft.com/office/drawing/2014/main" id="{DE1492D5-798D-908F-3BA6-74B06B6C9029}"/>
              </a:ext>
            </a:extLst>
          </p:cNvPr>
          <p:cNvPicPr>
            <a:picLocks noChangeAspect="1"/>
          </p:cNvPicPr>
          <p:nvPr/>
        </p:nvPicPr>
        <p:blipFill>
          <a:blip r:embed="rId4"/>
          <a:stretch>
            <a:fillRect/>
          </a:stretch>
        </p:blipFill>
        <p:spPr>
          <a:xfrm>
            <a:off x="594360" y="1591056"/>
            <a:ext cx="10881360" cy="3319272"/>
          </a:xfrm>
          <a:prstGeom prst="rect">
            <a:avLst/>
          </a:prstGeom>
        </p:spPr>
      </p:pic>
      <p:sp>
        <p:nvSpPr>
          <p:cNvPr id="10" name="TextBox 9">
            <a:extLst>
              <a:ext uri="{FF2B5EF4-FFF2-40B4-BE49-F238E27FC236}">
                <a16:creationId xmlns:a16="http://schemas.microsoft.com/office/drawing/2014/main" id="{A3DE95FA-468B-D4AE-F414-2A00C85740FB}"/>
              </a:ext>
            </a:extLst>
          </p:cNvPr>
          <p:cNvSpPr txBox="1"/>
          <p:nvPr/>
        </p:nvSpPr>
        <p:spPr>
          <a:xfrm>
            <a:off x="594360" y="5623560"/>
            <a:ext cx="11018520" cy="360099"/>
          </a:xfrm>
          <a:prstGeom prst="rect">
            <a:avLst/>
          </a:prstGeom>
          <a:noFill/>
        </p:spPr>
        <p:txBody>
          <a:bodyPr wrap="square" lIns="27432" tIns="18288" rIns="27432" bIns="18288" rtlCol="0">
            <a:spAutoFit/>
          </a:bodyPr>
          <a:lstStyle/>
          <a:p>
            <a:pPr algn="l"/>
            <a:r>
              <a:rPr lang="en-US" sz="1050" b="0" dirty="0">
                <a:solidFill>
                  <a:srgbClr val="171717"/>
                </a:solidFill>
                <a:latin typeface="Arial" panose="020B0604020202020204" pitchFamily="34" charset="0"/>
                <a:ea typeface="Microsoft YaHei"/>
                <a:cs typeface="Arial"/>
              </a:rPr>
              <a:t>Ye, Y., Fu, J., Song, Y., Zheng, K., &amp; Jose, J. M. (2026, March). Are multimodal embeddings truly beneficial for recommendation? A deep dive into whole vs. individual modalities. ECIR’26</a:t>
            </a:r>
            <a:endParaRPr lang="en-US" b="1" i="0" dirty="0">
              <a:solidFill>
                <a:srgbClr val="222222"/>
              </a:solidFill>
              <a:effectLst/>
              <a:highlight>
                <a:srgbClr val="FFFFFF"/>
              </a:highlight>
              <a:latin typeface="Arial" panose="020B0604020202020204" pitchFamily="34" charset="0"/>
              <a:ea typeface="Microsoft YaHei"/>
              <a:cs typeface="Arial"/>
            </a:endParaRPr>
          </a:p>
        </p:txBody>
      </p:sp>
      <p:sp>
        <p:nvSpPr>
          <p:cNvPr id="2" name="Rectangle 1">
            <a:extLst>
              <a:ext uri="{FF2B5EF4-FFF2-40B4-BE49-F238E27FC236}">
                <a16:creationId xmlns:a16="http://schemas.microsoft.com/office/drawing/2014/main" id="{1264DC56-9327-EB40-98B1-25407E07770A}"/>
              </a:ext>
            </a:extLst>
          </p:cNvPr>
          <p:cNvSpPr/>
          <p:nvPr/>
        </p:nvSpPr>
        <p:spPr>
          <a:xfrm>
            <a:off x="926592" y="1804416"/>
            <a:ext cx="256032" cy="28925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 name="Rectangle 4">
            <a:extLst>
              <a:ext uri="{FF2B5EF4-FFF2-40B4-BE49-F238E27FC236}">
                <a16:creationId xmlns:a16="http://schemas.microsoft.com/office/drawing/2014/main" id="{609CB9D5-958B-A965-4393-71582B5C0A17}"/>
              </a:ext>
            </a:extLst>
          </p:cNvPr>
          <p:cNvSpPr/>
          <p:nvPr/>
        </p:nvSpPr>
        <p:spPr>
          <a:xfrm>
            <a:off x="4067556" y="1804416"/>
            <a:ext cx="256032" cy="28925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6" name="Rectangle 5">
            <a:extLst>
              <a:ext uri="{FF2B5EF4-FFF2-40B4-BE49-F238E27FC236}">
                <a16:creationId xmlns:a16="http://schemas.microsoft.com/office/drawing/2014/main" id="{EC980C34-B800-839E-D13F-3A9711ED7CE4}"/>
              </a:ext>
            </a:extLst>
          </p:cNvPr>
          <p:cNvSpPr/>
          <p:nvPr/>
        </p:nvSpPr>
        <p:spPr>
          <a:xfrm>
            <a:off x="4475988" y="1804416"/>
            <a:ext cx="256032" cy="28925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 name="Rectangle 6">
            <a:extLst>
              <a:ext uri="{FF2B5EF4-FFF2-40B4-BE49-F238E27FC236}">
                <a16:creationId xmlns:a16="http://schemas.microsoft.com/office/drawing/2014/main" id="{431E748D-2131-9DB8-FD28-EF6DCAAAE4EF}"/>
              </a:ext>
            </a:extLst>
          </p:cNvPr>
          <p:cNvSpPr/>
          <p:nvPr/>
        </p:nvSpPr>
        <p:spPr>
          <a:xfrm>
            <a:off x="7612382" y="1804416"/>
            <a:ext cx="256032" cy="28925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Rectangle 8">
            <a:extLst>
              <a:ext uri="{FF2B5EF4-FFF2-40B4-BE49-F238E27FC236}">
                <a16:creationId xmlns:a16="http://schemas.microsoft.com/office/drawing/2014/main" id="{E3843B92-55D0-761E-5C67-3F8C1EF4FF57}"/>
              </a:ext>
            </a:extLst>
          </p:cNvPr>
          <p:cNvSpPr/>
          <p:nvPr/>
        </p:nvSpPr>
        <p:spPr>
          <a:xfrm>
            <a:off x="8020814" y="1804416"/>
            <a:ext cx="256032" cy="28925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1" name="Rectangle 10">
            <a:extLst>
              <a:ext uri="{FF2B5EF4-FFF2-40B4-BE49-F238E27FC236}">
                <a16:creationId xmlns:a16="http://schemas.microsoft.com/office/drawing/2014/main" id="{4C77BB9A-D1F4-43D2-7CAA-D5415300D08C}"/>
              </a:ext>
            </a:extLst>
          </p:cNvPr>
          <p:cNvSpPr/>
          <p:nvPr/>
        </p:nvSpPr>
        <p:spPr>
          <a:xfrm>
            <a:off x="11157208" y="1804416"/>
            <a:ext cx="256032" cy="28925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2954662788"/>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277CB-BB43-5D8E-34C1-7C753591A289}"/>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D7BE5F1F-172B-2EC8-4FAC-1747D89C4CF4}"/>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9FF38127-AF81-0727-2017-B952B6BAF8C5}"/>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C244CCCC-1CC0-9298-96C3-F6C03C8FF956}"/>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70EEF2-A663-5D6F-63A0-6C6E53D1B2FD}"/>
              </a:ext>
            </a:extLst>
          </p:cNvPr>
          <p:cNvSpPr txBox="1"/>
          <p:nvPr/>
        </p:nvSpPr>
        <p:spPr>
          <a:xfrm>
            <a:off x="502920" y="1024128"/>
            <a:ext cx="10972800" cy="41148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Reproducibility Study</a:t>
            </a:r>
            <a:endParaRPr lang="en-US" sz="2400" b="1" dirty="0">
              <a:latin typeface="Arial"/>
              <a:ea typeface="Microsoft YaHei"/>
              <a:cs typeface="Arial"/>
            </a:endParaRPr>
          </a:p>
        </p:txBody>
      </p:sp>
      <p:sp>
        <p:nvSpPr>
          <p:cNvPr id="12" name="Shape 4">
            <a:extLst>
              <a:ext uri="{FF2B5EF4-FFF2-40B4-BE49-F238E27FC236}">
                <a16:creationId xmlns:a16="http://schemas.microsoft.com/office/drawing/2014/main" id="{2D39A01B-6F6A-FE77-D86B-3005DDE99842}"/>
              </a:ext>
            </a:extLst>
          </p:cNvPr>
          <p:cNvSpPr/>
          <p:nvPr/>
        </p:nvSpPr>
        <p:spPr>
          <a:xfrm>
            <a:off x="868680" y="1767254"/>
            <a:ext cx="4983480" cy="1645920"/>
          </a:xfrm>
          <a:prstGeom prst="roundRect">
            <a:avLst>
              <a:gd name="adj" fmla="val 4444"/>
            </a:avLst>
          </a:prstGeom>
          <a:solidFill>
            <a:srgbClr val="E7F7F7"/>
          </a:solidFill>
          <a:ln w="12700">
            <a:solidFill>
              <a:srgbClr val="E7F7F7"/>
            </a:solidFill>
            <a:prstDash val="solid"/>
          </a:ln>
        </p:spPr>
        <p:txBody>
          <a:bodyPr/>
          <a:lstStyle/>
          <a:p>
            <a:endParaRPr lang="en-US"/>
          </a:p>
        </p:txBody>
      </p:sp>
      <p:sp>
        <p:nvSpPr>
          <p:cNvPr id="13" name="Text 5">
            <a:extLst>
              <a:ext uri="{FF2B5EF4-FFF2-40B4-BE49-F238E27FC236}">
                <a16:creationId xmlns:a16="http://schemas.microsoft.com/office/drawing/2014/main" id="{DBEDAB96-4BE4-44CA-597E-85A9181882D7}"/>
              </a:ext>
            </a:extLst>
          </p:cNvPr>
          <p:cNvSpPr/>
          <p:nvPr/>
        </p:nvSpPr>
        <p:spPr>
          <a:xfrm>
            <a:off x="946757" y="1994801"/>
            <a:ext cx="502920" cy="365760"/>
          </a:xfrm>
          <a:prstGeom prst="rect">
            <a:avLst/>
          </a:prstGeom>
          <a:noFill/>
          <a:ln/>
        </p:spPr>
        <p:txBody>
          <a:bodyPr wrap="square" lIns="0" tIns="0" rIns="0" bIns="0" rtlCol="0" anchor="ctr"/>
          <a:lstStyle/>
          <a:p>
            <a:pPr marL="0" indent="0" algn="ctr">
              <a:buNone/>
            </a:pPr>
            <a:r>
              <a:rPr lang="en-US" sz="2600" b="1" dirty="0">
                <a:solidFill>
                  <a:srgbClr val="123B64"/>
                </a:solidFill>
                <a:latin typeface="Aptos Display" pitchFamily="34" charset="0"/>
                <a:ea typeface="Aptos Display" pitchFamily="34" charset="-122"/>
                <a:cs typeface="Aptos Display" pitchFamily="34" charset="-120"/>
              </a:rPr>
              <a:t>1</a:t>
            </a:r>
            <a:endParaRPr lang="en-US" sz="2600" dirty="0"/>
          </a:p>
        </p:txBody>
      </p:sp>
      <p:sp>
        <p:nvSpPr>
          <p:cNvPr id="14" name="Text 6">
            <a:extLst>
              <a:ext uri="{FF2B5EF4-FFF2-40B4-BE49-F238E27FC236}">
                <a16:creationId xmlns:a16="http://schemas.microsoft.com/office/drawing/2014/main" id="{58AE6C75-AE15-D5F4-15BC-B741A9F9F059}"/>
              </a:ext>
            </a:extLst>
          </p:cNvPr>
          <p:cNvSpPr/>
          <p:nvPr/>
        </p:nvSpPr>
        <p:spPr>
          <a:xfrm>
            <a:off x="1577344" y="2038758"/>
            <a:ext cx="3886200" cy="256032"/>
          </a:xfrm>
          <a:prstGeom prst="rect">
            <a:avLst/>
          </a:prstGeom>
          <a:noFill/>
          <a:ln/>
        </p:spPr>
        <p:txBody>
          <a:bodyPr wrap="square" lIns="0" tIns="0" rIns="0" bIns="0" rtlCol="0" anchor="ctr"/>
          <a:lstStyle/>
          <a:p>
            <a:pPr marL="0" indent="0">
              <a:buNone/>
            </a:pPr>
            <a:r>
              <a:rPr lang="en-US" sz="1850" b="1" dirty="0">
                <a:solidFill>
                  <a:srgbClr val="123B64"/>
                </a:solidFill>
                <a:latin typeface="Times New Roman" panose="02020603050405020304" pitchFamily="18" charset="0"/>
                <a:ea typeface="Aptos Display" pitchFamily="34" charset="-122"/>
                <a:cs typeface="Times New Roman" panose="02020603050405020304" pitchFamily="18" charset="0"/>
              </a:rPr>
              <a:t>Report modality ablations</a:t>
            </a:r>
            <a:endParaRPr lang="en-US" sz="1850" dirty="0">
              <a:latin typeface="Times New Roman" panose="02020603050405020304" pitchFamily="18" charset="0"/>
              <a:cs typeface="Times New Roman" panose="02020603050405020304" pitchFamily="18" charset="0"/>
            </a:endParaRPr>
          </a:p>
        </p:txBody>
      </p:sp>
      <p:sp>
        <p:nvSpPr>
          <p:cNvPr id="15" name="Text 7">
            <a:extLst>
              <a:ext uri="{FF2B5EF4-FFF2-40B4-BE49-F238E27FC236}">
                <a16:creationId xmlns:a16="http://schemas.microsoft.com/office/drawing/2014/main" id="{40BB45D1-183C-5C94-5EB7-6BA5F6FAD85E}"/>
              </a:ext>
            </a:extLst>
          </p:cNvPr>
          <p:cNvSpPr/>
          <p:nvPr/>
        </p:nvSpPr>
        <p:spPr>
          <a:xfrm>
            <a:off x="1595632" y="2404518"/>
            <a:ext cx="3749040" cy="786384"/>
          </a:xfrm>
          <a:prstGeom prst="rect">
            <a:avLst/>
          </a:prstGeom>
          <a:noFill/>
          <a:ln/>
        </p:spPr>
        <p:txBody>
          <a:bodyPr wrap="square" lIns="0" tIns="0" rIns="0" bIns="0" rtlCol="0" anchor="ctr"/>
          <a:lstStyle/>
          <a:p>
            <a:pPr marL="0" indent="0">
              <a:buNone/>
            </a:pPr>
            <a:r>
              <a:rPr lang="en-US" sz="1600" dirty="0">
                <a:solidFill>
                  <a:srgbClr val="111827"/>
                </a:solidFill>
                <a:latin typeface="Times New Roman" panose="02020603050405020304" pitchFamily="18" charset="0"/>
                <a:ea typeface="Aptos" pitchFamily="34" charset="-122"/>
                <a:cs typeface="Times New Roman" panose="02020603050405020304" pitchFamily="18" charset="0"/>
              </a:rPr>
              <a:t>A simple knockout test is a far better sanity check than claiming gains from a stronger backbone alone.</a:t>
            </a:r>
            <a:endParaRPr lang="en-US" sz="1600" dirty="0">
              <a:latin typeface="Times New Roman" panose="02020603050405020304" pitchFamily="18" charset="0"/>
              <a:cs typeface="Times New Roman" panose="02020603050405020304" pitchFamily="18" charset="0"/>
            </a:endParaRPr>
          </a:p>
        </p:txBody>
      </p:sp>
      <p:sp>
        <p:nvSpPr>
          <p:cNvPr id="16" name="Shape 8">
            <a:extLst>
              <a:ext uri="{FF2B5EF4-FFF2-40B4-BE49-F238E27FC236}">
                <a16:creationId xmlns:a16="http://schemas.microsoft.com/office/drawing/2014/main" id="{DC0F33B2-C6A8-7237-CFF3-6AAB00BB4DBE}"/>
              </a:ext>
            </a:extLst>
          </p:cNvPr>
          <p:cNvSpPr/>
          <p:nvPr/>
        </p:nvSpPr>
        <p:spPr>
          <a:xfrm>
            <a:off x="6217920" y="1767254"/>
            <a:ext cx="4983480" cy="1645920"/>
          </a:xfrm>
          <a:prstGeom prst="roundRect">
            <a:avLst>
              <a:gd name="adj" fmla="val 4444"/>
            </a:avLst>
          </a:prstGeom>
          <a:solidFill>
            <a:srgbClr val="FFF2E8"/>
          </a:solidFill>
          <a:ln w="12700">
            <a:solidFill>
              <a:srgbClr val="FFF2E8"/>
            </a:solidFill>
            <a:prstDash val="solid"/>
          </a:ln>
        </p:spPr>
        <p:txBody>
          <a:bodyPr/>
          <a:lstStyle/>
          <a:p>
            <a:endParaRPr lang="en-US"/>
          </a:p>
        </p:txBody>
      </p:sp>
      <p:sp>
        <p:nvSpPr>
          <p:cNvPr id="18" name="Text 9">
            <a:extLst>
              <a:ext uri="{FF2B5EF4-FFF2-40B4-BE49-F238E27FC236}">
                <a16:creationId xmlns:a16="http://schemas.microsoft.com/office/drawing/2014/main" id="{55FB9D2D-A830-1A69-9ABE-6FE5FADB676F}"/>
              </a:ext>
            </a:extLst>
          </p:cNvPr>
          <p:cNvSpPr/>
          <p:nvPr/>
        </p:nvSpPr>
        <p:spPr>
          <a:xfrm>
            <a:off x="6295997" y="1994801"/>
            <a:ext cx="502920" cy="365760"/>
          </a:xfrm>
          <a:prstGeom prst="rect">
            <a:avLst/>
          </a:prstGeom>
          <a:noFill/>
          <a:ln/>
        </p:spPr>
        <p:txBody>
          <a:bodyPr wrap="square" lIns="0" tIns="0" rIns="0" bIns="0" rtlCol="0" anchor="ctr"/>
          <a:lstStyle/>
          <a:p>
            <a:pPr marL="0" indent="0" algn="ctr">
              <a:buNone/>
            </a:pPr>
            <a:r>
              <a:rPr lang="en-US" sz="2600" b="1" dirty="0">
                <a:solidFill>
                  <a:srgbClr val="123B64"/>
                </a:solidFill>
                <a:latin typeface="Aptos Display" pitchFamily="34" charset="0"/>
                <a:ea typeface="Aptos Display" pitchFamily="34" charset="-122"/>
                <a:cs typeface="Aptos Display" pitchFamily="34" charset="-120"/>
              </a:rPr>
              <a:t>2</a:t>
            </a:r>
            <a:endParaRPr lang="en-US" sz="2600" dirty="0"/>
          </a:p>
        </p:txBody>
      </p:sp>
      <p:sp>
        <p:nvSpPr>
          <p:cNvPr id="19" name="Text 10">
            <a:extLst>
              <a:ext uri="{FF2B5EF4-FFF2-40B4-BE49-F238E27FC236}">
                <a16:creationId xmlns:a16="http://schemas.microsoft.com/office/drawing/2014/main" id="{63A713A4-C45A-64CF-B9C9-CF065947EAC3}"/>
              </a:ext>
            </a:extLst>
          </p:cNvPr>
          <p:cNvSpPr/>
          <p:nvPr/>
        </p:nvSpPr>
        <p:spPr>
          <a:xfrm>
            <a:off x="6926584" y="2038758"/>
            <a:ext cx="3886200" cy="256032"/>
          </a:xfrm>
          <a:prstGeom prst="rect">
            <a:avLst/>
          </a:prstGeom>
          <a:noFill/>
          <a:ln/>
        </p:spPr>
        <p:txBody>
          <a:bodyPr wrap="square" lIns="0" tIns="0" rIns="0" bIns="0" rtlCol="0" anchor="ctr"/>
          <a:lstStyle/>
          <a:p>
            <a:pPr marL="0" indent="0">
              <a:buNone/>
            </a:pPr>
            <a:r>
              <a:rPr lang="en-US" sz="1850" b="1" dirty="0">
                <a:solidFill>
                  <a:srgbClr val="123B64"/>
                </a:solidFill>
                <a:latin typeface="Times New Roman" panose="02020603050405020304" pitchFamily="18" charset="0"/>
                <a:ea typeface="Aptos Display" pitchFamily="34" charset="-122"/>
                <a:cs typeface="Times New Roman" panose="02020603050405020304" pitchFamily="18" charset="0"/>
              </a:rPr>
              <a:t>Text is the strongest baseline</a:t>
            </a:r>
            <a:endParaRPr lang="en-US" sz="1850" dirty="0">
              <a:latin typeface="Times New Roman" panose="02020603050405020304" pitchFamily="18" charset="0"/>
              <a:cs typeface="Times New Roman" panose="02020603050405020304" pitchFamily="18" charset="0"/>
            </a:endParaRPr>
          </a:p>
        </p:txBody>
      </p:sp>
      <p:sp>
        <p:nvSpPr>
          <p:cNvPr id="20" name="Text 11">
            <a:extLst>
              <a:ext uri="{FF2B5EF4-FFF2-40B4-BE49-F238E27FC236}">
                <a16:creationId xmlns:a16="http://schemas.microsoft.com/office/drawing/2014/main" id="{CEE7EE5B-7153-6871-1B1F-F922694DEA71}"/>
              </a:ext>
            </a:extLst>
          </p:cNvPr>
          <p:cNvSpPr/>
          <p:nvPr/>
        </p:nvSpPr>
        <p:spPr>
          <a:xfrm>
            <a:off x="6944872" y="2404518"/>
            <a:ext cx="3749040" cy="786384"/>
          </a:xfrm>
          <a:prstGeom prst="rect">
            <a:avLst/>
          </a:prstGeom>
          <a:noFill/>
          <a:ln/>
        </p:spPr>
        <p:txBody>
          <a:bodyPr wrap="square" lIns="0" tIns="0" rIns="0" bIns="0" rtlCol="0" anchor="ctr"/>
          <a:lstStyle/>
          <a:p>
            <a:pPr marL="0" indent="0">
              <a:buNone/>
            </a:pPr>
            <a:r>
              <a:rPr lang="en-US" sz="1600" dirty="0">
                <a:solidFill>
                  <a:srgbClr val="111827"/>
                </a:solidFill>
                <a:latin typeface="Times New Roman" panose="02020603050405020304" pitchFamily="18" charset="0"/>
                <a:ea typeface="Aptos" pitchFamily="34" charset="-122"/>
                <a:cs typeface="Times New Roman" panose="02020603050405020304" pitchFamily="18" charset="0"/>
              </a:rPr>
              <a:t>If compute or data is limited, strong text plus collaborative signals may already capture most of the benefit.</a:t>
            </a:r>
            <a:endParaRPr lang="en-US" sz="1600" dirty="0">
              <a:latin typeface="Times New Roman" panose="02020603050405020304" pitchFamily="18" charset="0"/>
              <a:cs typeface="Times New Roman" panose="02020603050405020304" pitchFamily="18" charset="0"/>
            </a:endParaRPr>
          </a:p>
        </p:txBody>
      </p:sp>
      <p:sp>
        <p:nvSpPr>
          <p:cNvPr id="25" name="Shape 16">
            <a:extLst>
              <a:ext uri="{FF2B5EF4-FFF2-40B4-BE49-F238E27FC236}">
                <a16:creationId xmlns:a16="http://schemas.microsoft.com/office/drawing/2014/main" id="{BCB8BE1A-DF68-B347-C1C9-DC0F6CF538E5}"/>
              </a:ext>
            </a:extLst>
          </p:cNvPr>
          <p:cNvSpPr/>
          <p:nvPr/>
        </p:nvSpPr>
        <p:spPr>
          <a:xfrm>
            <a:off x="3429000" y="3744820"/>
            <a:ext cx="4983480" cy="1645920"/>
          </a:xfrm>
          <a:prstGeom prst="roundRect">
            <a:avLst>
              <a:gd name="adj" fmla="val 4444"/>
            </a:avLst>
          </a:prstGeom>
          <a:solidFill>
            <a:srgbClr val="F6EDF4"/>
          </a:solidFill>
          <a:ln w="12700">
            <a:solidFill>
              <a:srgbClr val="F6EDF4"/>
            </a:solidFill>
            <a:prstDash val="solid"/>
          </a:ln>
        </p:spPr>
        <p:txBody>
          <a:bodyPr/>
          <a:lstStyle/>
          <a:p>
            <a:endParaRPr lang="en-US"/>
          </a:p>
        </p:txBody>
      </p:sp>
      <p:sp>
        <p:nvSpPr>
          <p:cNvPr id="26" name="Text 17">
            <a:extLst>
              <a:ext uri="{FF2B5EF4-FFF2-40B4-BE49-F238E27FC236}">
                <a16:creationId xmlns:a16="http://schemas.microsoft.com/office/drawing/2014/main" id="{23261FBD-373C-E716-F734-1C959A97551E}"/>
              </a:ext>
            </a:extLst>
          </p:cNvPr>
          <p:cNvSpPr/>
          <p:nvPr/>
        </p:nvSpPr>
        <p:spPr>
          <a:xfrm>
            <a:off x="3507077" y="3972367"/>
            <a:ext cx="502920" cy="365760"/>
          </a:xfrm>
          <a:prstGeom prst="rect">
            <a:avLst/>
          </a:prstGeom>
          <a:noFill/>
          <a:ln/>
        </p:spPr>
        <p:txBody>
          <a:bodyPr wrap="square" lIns="0" tIns="0" rIns="0" bIns="0" rtlCol="0" anchor="ctr"/>
          <a:lstStyle/>
          <a:p>
            <a:pPr marL="0" indent="0" algn="ctr">
              <a:buNone/>
            </a:pPr>
            <a:r>
              <a:rPr lang="en-US" sz="2600" b="1" dirty="0">
                <a:solidFill>
                  <a:srgbClr val="123B64"/>
                </a:solidFill>
                <a:latin typeface="Aptos Display" pitchFamily="34" charset="0"/>
              </a:rPr>
              <a:t>3</a:t>
            </a:r>
            <a:endParaRPr lang="en-US" sz="2600" dirty="0"/>
          </a:p>
        </p:txBody>
      </p:sp>
      <p:sp>
        <p:nvSpPr>
          <p:cNvPr id="27" name="Text 18">
            <a:extLst>
              <a:ext uri="{FF2B5EF4-FFF2-40B4-BE49-F238E27FC236}">
                <a16:creationId xmlns:a16="http://schemas.microsoft.com/office/drawing/2014/main" id="{58230153-6BA9-28F8-0108-0447CE5FE5D2}"/>
              </a:ext>
            </a:extLst>
          </p:cNvPr>
          <p:cNvSpPr/>
          <p:nvPr/>
        </p:nvSpPr>
        <p:spPr>
          <a:xfrm>
            <a:off x="4137664" y="4016324"/>
            <a:ext cx="3886200" cy="256032"/>
          </a:xfrm>
          <a:prstGeom prst="rect">
            <a:avLst/>
          </a:prstGeom>
          <a:noFill/>
          <a:ln/>
        </p:spPr>
        <p:txBody>
          <a:bodyPr wrap="square" lIns="0" tIns="0" rIns="0" bIns="0" rtlCol="0" anchor="ctr"/>
          <a:lstStyle/>
          <a:p>
            <a:pPr marL="0" indent="0">
              <a:buNone/>
            </a:pPr>
            <a:r>
              <a:rPr lang="en-US" sz="1850" b="1" dirty="0">
                <a:solidFill>
                  <a:srgbClr val="123B64"/>
                </a:solidFill>
                <a:latin typeface="Times New Roman" panose="02020603050405020304" pitchFamily="18" charset="0"/>
                <a:ea typeface="Aptos Display" pitchFamily="34" charset="-122"/>
                <a:cs typeface="Times New Roman" panose="02020603050405020304" pitchFamily="18" charset="0"/>
              </a:rPr>
              <a:t>Be careful with simple fusion baselines</a:t>
            </a:r>
            <a:endParaRPr lang="en-US" sz="1850" dirty="0">
              <a:latin typeface="Times New Roman" panose="02020603050405020304" pitchFamily="18" charset="0"/>
              <a:cs typeface="Times New Roman" panose="02020603050405020304" pitchFamily="18" charset="0"/>
            </a:endParaRPr>
          </a:p>
        </p:txBody>
      </p:sp>
      <p:sp>
        <p:nvSpPr>
          <p:cNvPr id="28" name="Text 19">
            <a:extLst>
              <a:ext uri="{FF2B5EF4-FFF2-40B4-BE49-F238E27FC236}">
                <a16:creationId xmlns:a16="http://schemas.microsoft.com/office/drawing/2014/main" id="{65D6E72C-92B7-BA5B-5815-BD8E7310A821}"/>
              </a:ext>
            </a:extLst>
          </p:cNvPr>
          <p:cNvSpPr/>
          <p:nvPr/>
        </p:nvSpPr>
        <p:spPr>
          <a:xfrm>
            <a:off x="4155952" y="4382084"/>
            <a:ext cx="3749040" cy="786384"/>
          </a:xfrm>
          <a:prstGeom prst="rect">
            <a:avLst/>
          </a:prstGeom>
          <a:noFill/>
          <a:ln/>
        </p:spPr>
        <p:txBody>
          <a:bodyPr wrap="square" lIns="0" tIns="0" rIns="0" bIns="0" rtlCol="0" anchor="ctr"/>
          <a:lstStyle/>
          <a:p>
            <a:pPr marL="0" indent="0">
              <a:buNone/>
            </a:pPr>
            <a:r>
              <a:rPr lang="en-US" sz="1600" dirty="0">
                <a:solidFill>
                  <a:srgbClr val="111827"/>
                </a:solidFill>
                <a:latin typeface="Times New Roman" panose="02020603050405020304" pitchFamily="18" charset="0"/>
                <a:ea typeface="Aptos" pitchFamily="34" charset="-122"/>
                <a:cs typeface="Times New Roman" panose="02020603050405020304" pitchFamily="18" charset="0"/>
              </a:rPr>
              <a:t>Some gains can come from architecture artifacts or numerical effects rather than real multimodal learning.</a:t>
            </a:r>
            <a:endParaRPr lang="en-US" sz="16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3CB94FDA-8696-E1A5-0598-0469C5396113}"/>
              </a:ext>
            </a:extLst>
          </p:cNvPr>
          <p:cNvSpPr txBox="1"/>
          <p:nvPr/>
        </p:nvSpPr>
        <p:spPr>
          <a:xfrm>
            <a:off x="594360" y="5623560"/>
            <a:ext cx="11018520" cy="360099"/>
          </a:xfrm>
          <a:prstGeom prst="rect">
            <a:avLst/>
          </a:prstGeom>
          <a:noFill/>
        </p:spPr>
        <p:txBody>
          <a:bodyPr wrap="square" lIns="27432" tIns="18288" rIns="27432" bIns="18288" rtlCol="0">
            <a:spAutoFit/>
          </a:bodyPr>
          <a:lstStyle/>
          <a:p>
            <a:pPr algn="l"/>
            <a:r>
              <a:rPr lang="en-US" sz="1050" b="0" dirty="0">
                <a:solidFill>
                  <a:srgbClr val="171717"/>
                </a:solidFill>
                <a:latin typeface="Arial" panose="020B0604020202020204" pitchFamily="34" charset="0"/>
                <a:ea typeface="Microsoft YaHei"/>
                <a:cs typeface="Arial"/>
              </a:rPr>
              <a:t>Ye, Y., Fu, J., Song, Y., Zheng, K., &amp; Jose, J. M. (2026, March). Are multimodal embeddings truly beneficial for recommendation? A deep dive into whole vs. individual modalities. ECIR’26</a:t>
            </a:r>
            <a:endParaRPr lang="en-US" b="1" i="0" dirty="0">
              <a:solidFill>
                <a:srgbClr val="222222"/>
              </a:solidFill>
              <a:effectLst/>
              <a:highlight>
                <a:srgbClr val="FFFFFF"/>
              </a:highlight>
              <a:latin typeface="Arial" panose="020B0604020202020204" pitchFamily="34" charset="0"/>
              <a:ea typeface="Microsoft YaHei"/>
              <a:cs typeface="Arial"/>
            </a:endParaRPr>
          </a:p>
        </p:txBody>
      </p:sp>
    </p:spTree>
    <p:extLst>
      <p:ext uri="{BB962C8B-B14F-4D97-AF65-F5344CB8AC3E}">
        <p14:creationId xmlns:p14="http://schemas.microsoft.com/office/powerpoint/2010/main" val="1099410779"/>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9F19E-E09E-08CE-FDCB-432AC1C7E697}"/>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2E6FB014-18FA-DE1E-ADC8-BDB4F6F497FB}"/>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1B390410-146F-7454-14B2-3E831F90BAFE}"/>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4D1A84DC-B612-531F-D0D0-D3BBBCEFEE5A}"/>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60E26D-83B6-B46E-6C4E-E534EEA2DFE9}"/>
              </a:ext>
            </a:extLst>
          </p:cNvPr>
          <p:cNvSpPr txBox="1"/>
          <p:nvPr/>
        </p:nvSpPr>
        <p:spPr>
          <a:xfrm>
            <a:off x="4160520" y="1645920"/>
            <a:ext cx="4389120" cy="320040"/>
          </a:xfrm>
          <a:prstGeom prst="rect">
            <a:avLst/>
          </a:prstGeom>
          <a:noFill/>
        </p:spPr>
        <p:txBody>
          <a:bodyPr wrap="square" lIns="27432" tIns="18288" rIns="27432" bIns="18288" rtlCol="0">
            <a:spAutoFit/>
          </a:bodyPr>
          <a:lstStyle/>
          <a:p>
            <a:pPr algn="ctr"/>
            <a:r>
              <a:rPr lang="en-US" dirty="0">
                <a:solidFill>
                  <a:srgbClr val="222222"/>
                </a:solidFill>
                <a:latin typeface="Arial" panose="020B0604020202020204" pitchFamily="34" charset="0"/>
                <a:hlinkClick r:id="rId4"/>
              </a:rPr>
              <a:t>https://</a:t>
            </a:r>
            <a:r>
              <a:rPr lang="en-US" dirty="0" err="1">
                <a:solidFill>
                  <a:srgbClr val="222222"/>
                </a:solidFill>
                <a:latin typeface="Arial" panose="020B0604020202020204" pitchFamily="34" charset="0"/>
                <a:hlinkClick r:id="rId4"/>
              </a:rPr>
              <a:t>github.com</a:t>
            </a:r>
            <a:r>
              <a:rPr lang="en-US" dirty="0">
                <a:solidFill>
                  <a:srgbClr val="222222"/>
                </a:solidFill>
                <a:latin typeface="Arial" panose="020B0604020202020204" pitchFamily="34" charset="0"/>
                <a:hlinkClick r:id="rId4"/>
              </a:rPr>
              <a:t>/</a:t>
            </a:r>
            <a:r>
              <a:rPr lang="en-US" dirty="0" err="1">
                <a:solidFill>
                  <a:srgbClr val="222222"/>
                </a:solidFill>
                <a:latin typeface="Arial" panose="020B0604020202020204" pitchFamily="34" charset="0"/>
                <a:hlinkClick r:id="rId4"/>
              </a:rPr>
              <a:t>enoche</a:t>
            </a:r>
            <a:r>
              <a:rPr lang="en-US" dirty="0">
                <a:solidFill>
                  <a:srgbClr val="222222"/>
                </a:solidFill>
                <a:latin typeface="Arial" panose="020B0604020202020204" pitchFamily="34" charset="0"/>
                <a:hlinkClick r:id="rId4"/>
              </a:rPr>
              <a:t>/</a:t>
            </a:r>
            <a:r>
              <a:rPr lang="en-US" dirty="0" err="1">
                <a:solidFill>
                  <a:srgbClr val="222222"/>
                </a:solidFill>
                <a:latin typeface="Arial" panose="020B0604020202020204" pitchFamily="34" charset="0"/>
                <a:hlinkClick r:id="rId4"/>
              </a:rPr>
              <a:t>mmrec</a:t>
            </a:r>
            <a:endParaRPr lang="en-US" i="0" dirty="0">
              <a:solidFill>
                <a:srgbClr val="222222"/>
              </a:solidFill>
              <a:effectLst/>
              <a:highlight>
                <a:srgbClr val="FFFFFF"/>
              </a:highlight>
              <a:latin typeface="Arial" panose="020B0604020202020204" pitchFamily="34" charset="0"/>
              <a:ea typeface="Microsoft YaHei"/>
              <a:cs typeface="Arial"/>
            </a:endParaRPr>
          </a:p>
        </p:txBody>
      </p:sp>
      <p:sp>
        <p:nvSpPr>
          <p:cNvPr id="8" name="TextBox 7">
            <a:extLst>
              <a:ext uri="{FF2B5EF4-FFF2-40B4-BE49-F238E27FC236}">
                <a16:creationId xmlns:a16="http://schemas.microsoft.com/office/drawing/2014/main" id="{B1C095BD-B3BE-C822-CC44-AEBAD379A619}"/>
              </a:ext>
            </a:extLst>
          </p:cNvPr>
          <p:cNvSpPr txBox="1"/>
          <p:nvPr/>
        </p:nvSpPr>
        <p:spPr>
          <a:xfrm>
            <a:off x="502920" y="1024128"/>
            <a:ext cx="10972800" cy="411480"/>
          </a:xfrm>
          <a:prstGeom prst="rect">
            <a:avLst/>
          </a:prstGeom>
          <a:noFill/>
        </p:spPr>
        <p:txBody>
          <a:bodyPr wrap="square" lIns="27432" tIns="18288" rIns="27432" bIns="18288" rtlCol="0">
            <a:spAutoFit/>
          </a:bodyPr>
          <a:lstStyle/>
          <a:p>
            <a:pPr algn="l"/>
            <a:r>
              <a:rPr lang="en-US" sz="2000" b="0" dirty="0" err="1">
                <a:solidFill>
                  <a:srgbClr val="171717"/>
                </a:solidFill>
                <a:latin typeface="Arial"/>
                <a:ea typeface="Microsoft YaHei"/>
                <a:cs typeface="Arial"/>
              </a:rPr>
              <a:t>MMRec</a:t>
            </a:r>
            <a:r>
              <a:rPr lang="en-US" sz="2000" b="0" dirty="0">
                <a:solidFill>
                  <a:srgbClr val="171717"/>
                </a:solidFill>
                <a:latin typeface="Arial"/>
                <a:ea typeface="Microsoft YaHei"/>
                <a:cs typeface="Arial"/>
              </a:rPr>
              <a:t> - Experiment Framework</a:t>
            </a:r>
            <a:endParaRPr lang="en-US" sz="2400" b="1" dirty="0">
              <a:latin typeface="Arial"/>
              <a:ea typeface="Microsoft YaHei"/>
              <a:cs typeface="Arial"/>
            </a:endParaRPr>
          </a:p>
        </p:txBody>
      </p:sp>
      <p:pic>
        <p:nvPicPr>
          <p:cNvPr id="1026" name="Picture 2">
            <a:extLst>
              <a:ext uri="{FF2B5EF4-FFF2-40B4-BE49-F238E27FC236}">
                <a16:creationId xmlns:a16="http://schemas.microsoft.com/office/drawing/2014/main" id="{71B2546E-2BDD-2590-1E36-0C26EFAA5C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8920" y="2395728"/>
            <a:ext cx="6629400" cy="390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86202"/>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C0734-4208-44FF-F8D8-D6EE49F4A943}"/>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2E3D6ECD-9CA0-1DD6-5A9F-0B996B5B2B51}"/>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9CA6A8B1-6278-A4F9-EA8E-0FA9BB974980}"/>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7A5F3C98-DC3D-0DE7-BBF7-1E3622EF1C9D}"/>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AF29127-D97B-B916-6A1B-E1D5DC299F11}"/>
              </a:ext>
            </a:extLst>
          </p:cNvPr>
          <p:cNvSpPr txBox="1"/>
          <p:nvPr/>
        </p:nvSpPr>
        <p:spPr>
          <a:xfrm>
            <a:off x="502920" y="1033271"/>
            <a:ext cx="10972800" cy="41148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Multimodal features as auxiliary signals in sequential recommendation domain.</a:t>
            </a:r>
            <a:endParaRPr lang="en-US" sz="2400" b="1" dirty="0">
              <a:latin typeface="Arial"/>
              <a:ea typeface="Microsoft YaHei"/>
              <a:cs typeface="Arial"/>
            </a:endParaRPr>
          </a:p>
        </p:txBody>
      </p:sp>
      <p:pic>
        <p:nvPicPr>
          <p:cNvPr id="2" name="Picture 1">
            <a:extLst>
              <a:ext uri="{FF2B5EF4-FFF2-40B4-BE49-F238E27FC236}">
                <a16:creationId xmlns:a16="http://schemas.microsoft.com/office/drawing/2014/main" id="{436AEBAE-E911-7959-E2EC-5696261E3F72}"/>
              </a:ext>
            </a:extLst>
          </p:cNvPr>
          <p:cNvPicPr>
            <a:picLocks noChangeAspect="1"/>
          </p:cNvPicPr>
          <p:nvPr/>
        </p:nvPicPr>
        <p:blipFill>
          <a:blip r:embed="rId4"/>
          <a:stretch>
            <a:fillRect/>
          </a:stretch>
        </p:blipFill>
        <p:spPr>
          <a:xfrm>
            <a:off x="2331720" y="1456944"/>
            <a:ext cx="8046720" cy="4736592"/>
          </a:xfrm>
          <a:prstGeom prst="rect">
            <a:avLst/>
          </a:prstGeom>
        </p:spPr>
      </p:pic>
      <p:sp>
        <p:nvSpPr>
          <p:cNvPr id="5" name="TextBox 4">
            <a:extLst>
              <a:ext uri="{FF2B5EF4-FFF2-40B4-BE49-F238E27FC236}">
                <a16:creationId xmlns:a16="http://schemas.microsoft.com/office/drawing/2014/main" id="{1A5E5112-D505-B22C-BC04-2238CAF7C10E}"/>
              </a:ext>
            </a:extLst>
          </p:cNvPr>
          <p:cNvSpPr txBox="1"/>
          <p:nvPr/>
        </p:nvSpPr>
        <p:spPr>
          <a:xfrm>
            <a:off x="1627632" y="6193536"/>
            <a:ext cx="8750808" cy="253916"/>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Zhang, </a:t>
            </a:r>
            <a:r>
              <a:rPr lang="en-US" sz="1050" b="0" i="0" dirty="0" err="1">
                <a:solidFill>
                  <a:srgbClr val="222222"/>
                </a:solidFill>
                <a:effectLst/>
                <a:latin typeface="Arial" panose="020B0604020202020204" pitchFamily="34" charset="0"/>
              </a:rPr>
              <a:t>Shengzhe</a:t>
            </a:r>
            <a:r>
              <a:rPr lang="en-US" sz="1050" b="0" i="0" dirty="0">
                <a:solidFill>
                  <a:srgbClr val="222222"/>
                </a:solidFill>
                <a:effectLst/>
                <a:latin typeface="Arial" panose="020B0604020202020204" pitchFamily="34" charset="0"/>
              </a:rPr>
              <a:t>, et al. "Hierarchical time-aware mixture of experts for multi-modal sequential recommendation." </a:t>
            </a:r>
            <a:r>
              <a:rPr lang="en-US" sz="1050" b="0" i="1" dirty="0">
                <a:solidFill>
                  <a:srgbClr val="222222"/>
                </a:solidFill>
                <a:effectLst/>
                <a:latin typeface="Arial" panose="020B0604020202020204" pitchFamily="34" charset="0"/>
              </a:rPr>
              <a:t>WWW’25</a:t>
            </a:r>
            <a:r>
              <a:rPr lang="en-US" sz="1050" b="0" i="0" dirty="0">
                <a:solidFill>
                  <a:srgbClr val="222222"/>
                </a:solidFill>
                <a:effectLst/>
                <a:latin typeface="Arial" panose="020B0604020202020204" pitchFamily="34" charset="0"/>
              </a:rPr>
              <a:t>.</a:t>
            </a:r>
            <a:endParaRPr lang="en-CN" sz="1050" dirty="0"/>
          </a:p>
        </p:txBody>
      </p:sp>
    </p:spTree>
    <p:extLst>
      <p:ext uri="{BB962C8B-B14F-4D97-AF65-F5344CB8AC3E}">
        <p14:creationId xmlns:p14="http://schemas.microsoft.com/office/powerpoint/2010/main" val="1907451696"/>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144D2-7131-1709-A573-CE9A8B941A7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36C4708-DC4D-2746-8E77-18852F758698}"/>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Conclusions and Key takeaways</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51BB03C8-EE69-3054-AB86-B2494B2FCDDF}"/>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7278252A-5C4F-7C9A-DE7E-837596CBABD4}"/>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BF59EDC7-E870-F5CB-B24B-3D0528756DD2}"/>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16</a:t>
            </a:fld>
            <a:endParaRPr lang="en-GB">
              <a:latin typeface="Arial"/>
              <a:ea typeface="Microsoft YaHei"/>
              <a:cs typeface="Arial"/>
            </a:endParaRPr>
          </a:p>
        </p:txBody>
      </p:sp>
      <p:sp>
        <p:nvSpPr>
          <p:cNvPr id="3" name="TextBox 2">
            <a:extLst>
              <a:ext uri="{FF2B5EF4-FFF2-40B4-BE49-F238E27FC236}">
                <a16:creationId xmlns:a16="http://schemas.microsoft.com/office/drawing/2014/main" id="{6B90A824-EF21-72C8-CBA7-1AAD82798D9B}"/>
              </a:ext>
            </a:extLst>
          </p:cNvPr>
          <p:cNvSpPr txBox="1"/>
          <p:nvPr/>
        </p:nvSpPr>
        <p:spPr>
          <a:xfrm>
            <a:off x="1143000" y="1901952"/>
            <a:ext cx="9921240" cy="1745093"/>
          </a:xfrm>
          <a:prstGeom prst="rect">
            <a:avLst/>
          </a:prstGeom>
          <a:noFill/>
        </p:spPr>
        <p:txBody>
          <a:bodyPr wrap="square" lIns="27432" tIns="18288" rIns="27432" bIns="18288" rtlCol="0">
            <a:spAutoFit/>
          </a:bodyPr>
          <a:lstStyle/>
          <a:p>
            <a:pPr marL="342900" indent="-342900" algn="l">
              <a:buAutoNum type="arabicPeriod"/>
            </a:pPr>
            <a:r>
              <a:rPr lang="en-US" sz="2000" dirty="0"/>
              <a:t>Multimodal features enrich traditional ID-based recommenders. </a:t>
            </a:r>
          </a:p>
          <a:p>
            <a:pPr marL="342900" indent="-342900" algn="l">
              <a:buAutoNum type="arabicPeriod"/>
            </a:pPr>
            <a:r>
              <a:rPr lang="en-US" sz="2000" dirty="0"/>
              <a:t>Main designs: simple fusion, user-item graphs, item-item graphs, and hybrid graphs. </a:t>
            </a:r>
          </a:p>
          <a:p>
            <a:pPr marL="342900" indent="-342900" algn="l">
              <a:buAutoNum type="arabicPeriod"/>
            </a:pPr>
            <a:r>
              <a:rPr lang="en-US" sz="2000" dirty="0"/>
              <a:t>Text often provides the strongest and most stable signal. </a:t>
            </a:r>
          </a:p>
          <a:p>
            <a:pPr marL="342900" indent="-342900" algn="l">
              <a:buAutoNum type="arabicPeriod"/>
            </a:pPr>
            <a:r>
              <a:rPr lang="en-US" sz="2000" dirty="0"/>
              <a:t>More modalities do not always guarantee better recommendation performance. </a:t>
            </a:r>
          </a:p>
          <a:p>
            <a:pPr marL="342900" indent="-342900" algn="l">
              <a:buAutoNum type="arabicPeriod"/>
            </a:pPr>
            <a:r>
              <a:rPr lang="en-US" sz="2000" dirty="0"/>
              <a:t>Modality ablation is necessary for fair evaluation. </a:t>
            </a:r>
          </a:p>
          <a:p>
            <a:pPr marL="342900" indent="-342900" algn="l">
              <a:buAutoNum type="arabicPeriod"/>
            </a:pPr>
            <a:endParaRPr lang="en-CN" sz="1100" dirty="0">
              <a:latin typeface="Arial"/>
              <a:ea typeface="Microsoft YaHei"/>
              <a:cs typeface="Arial"/>
            </a:endParaRPr>
          </a:p>
        </p:txBody>
      </p:sp>
    </p:spTree>
    <p:extLst>
      <p:ext uri="{BB962C8B-B14F-4D97-AF65-F5344CB8AC3E}">
        <p14:creationId xmlns:p14="http://schemas.microsoft.com/office/powerpoint/2010/main" val="3380985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DA370-BAE9-EAD9-CC62-A3183907C156}"/>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CFA20DA3-461B-7C43-CF94-CBB4E3287105}"/>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a:t>
            </a:r>
          </a:p>
        </p:txBody>
      </p:sp>
      <p:pic>
        <p:nvPicPr>
          <p:cNvPr id="17" name="Picture 6">
            <a:extLst>
              <a:ext uri="{FF2B5EF4-FFF2-40B4-BE49-F238E27FC236}">
                <a16:creationId xmlns:a16="http://schemas.microsoft.com/office/drawing/2014/main" id="{06523871-061D-5349-63FC-A3BE23374CC5}"/>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1B909D74-0DC5-FE86-0724-C2963E2AFE90}"/>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D57741-A475-4996-BFDC-6CF466C2B4C4}"/>
              </a:ext>
            </a:extLst>
          </p:cNvPr>
          <p:cNvSpPr txBox="1"/>
          <p:nvPr/>
        </p:nvSpPr>
        <p:spPr>
          <a:xfrm>
            <a:off x="1965960" y="1307592"/>
            <a:ext cx="8059194" cy="2622256"/>
          </a:xfrm>
          <a:prstGeom prst="rect">
            <a:avLst/>
          </a:prstGeom>
          <a:noFill/>
        </p:spPr>
        <p:txBody>
          <a:bodyPr wrap="none" lIns="27432" tIns="18288" rIns="27432" bIns="18288" rtlCol="0" anchor="t">
            <a:spAutoFit/>
          </a:bodyPr>
          <a:lstStyle/>
          <a:p>
            <a:pPr marL="342900" indent="-342900" algn="l">
              <a:buAutoNum type="arabicPeriod"/>
            </a:pPr>
            <a:r>
              <a:rPr lang="en-GB" sz="3000" b="0" dirty="0">
                <a:solidFill>
                  <a:srgbClr val="1F5CA8"/>
                </a:solidFill>
                <a:latin typeface="Arial"/>
                <a:ea typeface="Microsoft YaHei"/>
                <a:cs typeface="Arial"/>
              </a:rPr>
              <a:t> </a:t>
            </a:r>
            <a:r>
              <a:rPr lang="en-CN" sz="3000" b="0" dirty="0">
                <a:solidFill>
                  <a:srgbClr val="1F5CA8"/>
                </a:solidFill>
                <a:latin typeface="Arial"/>
                <a:ea typeface="Microsoft YaHei"/>
                <a:cs typeface="Arial"/>
              </a:rPr>
              <a:t>Background</a:t>
            </a:r>
          </a:p>
          <a:p>
            <a:pPr marL="342900" indent="-342900" algn="l">
              <a:buFontTx/>
              <a:buAutoNum type="arabicPeriod"/>
            </a:pPr>
            <a:r>
              <a:rPr lang="zh-CN" altLang="en-US" sz="3000" b="0" dirty="0">
                <a:solidFill>
                  <a:srgbClr val="1F5CA8"/>
                </a:solidFill>
                <a:latin typeface="Arial"/>
                <a:ea typeface="Microsoft YaHei"/>
                <a:cs typeface="Arial"/>
              </a:rPr>
              <a:t> </a:t>
            </a:r>
            <a:r>
              <a:rPr lang="en-US" sz="3000" b="0" dirty="0">
                <a:solidFill>
                  <a:srgbClr val="1F5CA8"/>
                </a:solidFill>
                <a:latin typeface="Arial"/>
                <a:ea typeface="Microsoft YaHei"/>
                <a:cs typeface="Arial"/>
              </a:rPr>
              <a:t>Multimodal Features as Auxiliary Signals</a:t>
            </a:r>
          </a:p>
          <a:p>
            <a:pPr marL="342900" indent="-342900">
              <a:buAutoNum type="arabicPeriod"/>
            </a:pPr>
            <a:r>
              <a:rPr lang="zh-CN" altLang="en-US" sz="3000" b="1" dirty="0">
                <a:solidFill>
                  <a:srgbClr val="1F5CA8"/>
                </a:solidFill>
                <a:latin typeface="Arial"/>
                <a:ea typeface="Microsoft YaHei"/>
                <a:cs typeface="Arial"/>
              </a:rPr>
              <a:t> </a:t>
            </a:r>
            <a:r>
              <a:rPr lang="en-US" sz="3000" b="1" dirty="0">
                <a:solidFill>
                  <a:srgbClr val="1F5CA8"/>
                </a:solidFill>
              </a:rPr>
              <a:t>E</a:t>
            </a:r>
            <a:r>
              <a:rPr lang="en-US" altLang="zh-CN" sz="3000" b="1" dirty="0">
                <a:solidFill>
                  <a:srgbClr val="1F5CA8"/>
                </a:solidFill>
              </a:rPr>
              <a:t>nd-to-End Multimodal </a:t>
            </a:r>
            <a:r>
              <a:rPr lang="en-US" sz="3000" b="1" dirty="0">
                <a:solidFill>
                  <a:srgbClr val="1F5CA8"/>
                </a:solidFill>
              </a:rPr>
              <a:t>Recommendation</a:t>
            </a:r>
          </a:p>
          <a:p>
            <a:pPr marL="342900" indent="-342900" algn="l">
              <a:buAutoNum type="arabicPeriod"/>
            </a:pPr>
            <a:r>
              <a:rPr lang="en-CN" sz="3000" b="0" dirty="0">
                <a:solidFill>
                  <a:srgbClr val="1F5CA8"/>
                </a:solidFill>
                <a:latin typeface="Arial"/>
                <a:ea typeface="Microsoft YaHei"/>
                <a:cs typeface="Arial"/>
              </a:rPr>
              <a:t> Multimodal Generative Recommendation</a:t>
            </a:r>
          </a:p>
          <a:p>
            <a:pPr marL="342900" indent="-342900" algn="l">
              <a:buAutoNum type="arabicPeriod"/>
            </a:pPr>
            <a:r>
              <a:rPr lang="en-US" altLang="zh-CN" sz="3000" b="0" dirty="0">
                <a:solidFill>
                  <a:srgbClr val="1F5CA8"/>
                </a:solidFill>
                <a:latin typeface="Arial"/>
                <a:ea typeface="Microsoft YaHei"/>
                <a:cs typeface="Arial"/>
              </a:rPr>
              <a:t> Future Work</a:t>
            </a:r>
            <a:r>
              <a:rPr lang="en-CN" sz="3000" b="0" dirty="0">
                <a:solidFill>
                  <a:srgbClr val="1F5CA8"/>
                </a:solidFill>
                <a:latin typeface="Arial"/>
                <a:ea typeface="Microsoft YaHei"/>
                <a:cs typeface="Arial"/>
              </a:rPr>
              <a:t> and Discussion</a:t>
            </a:r>
          </a:p>
          <a:p>
            <a:pPr marL="342900" indent="-342900" algn="l">
              <a:buAutoNum type="arabicPeriod"/>
            </a:pPr>
            <a:endParaRPr lang="en-CN" dirty="0">
              <a:solidFill>
                <a:schemeClr val="accent1"/>
              </a:solidFill>
              <a:latin typeface="Arial"/>
              <a:ea typeface="Microsoft YaHei"/>
              <a:cs typeface="Arial"/>
            </a:endParaRPr>
          </a:p>
        </p:txBody>
      </p:sp>
    </p:spTree>
    <p:extLst>
      <p:ext uri="{BB962C8B-B14F-4D97-AF65-F5344CB8AC3E}">
        <p14:creationId xmlns:p14="http://schemas.microsoft.com/office/powerpoint/2010/main" val="2443657268"/>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7A3F7-3793-7159-495F-341A495C064C}"/>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56213E8C-C904-9EC3-C5C5-F62A68FAE0D5}"/>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AFB172C4-50B0-382C-2872-FE1BE4C2B779}"/>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421C4C02-6DEE-22E2-8873-4912D68D254C}"/>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3" name="Picture 2" descr="A diagram of a multimodal recommending&#10;&#10;AI-generated content may be incorrect.">
            <a:extLst>
              <a:ext uri="{FF2B5EF4-FFF2-40B4-BE49-F238E27FC236}">
                <a16:creationId xmlns:a16="http://schemas.microsoft.com/office/drawing/2014/main" id="{8615007F-ACA2-BB77-9120-9379F98B9E0E}"/>
              </a:ext>
            </a:extLst>
          </p:cNvPr>
          <p:cNvPicPr>
            <a:picLocks noChangeAspect="1"/>
          </p:cNvPicPr>
          <p:nvPr/>
        </p:nvPicPr>
        <p:blipFill>
          <a:blip r:embed="rId4"/>
          <a:stretch>
            <a:fillRect/>
          </a:stretch>
        </p:blipFill>
        <p:spPr>
          <a:xfrm>
            <a:off x="1252094" y="1051560"/>
            <a:ext cx="9226030" cy="5186882"/>
          </a:xfrm>
          <a:prstGeom prst="rect">
            <a:avLst/>
          </a:prstGeom>
        </p:spPr>
      </p:pic>
    </p:spTree>
    <p:extLst>
      <p:ext uri="{BB962C8B-B14F-4D97-AF65-F5344CB8AC3E}">
        <p14:creationId xmlns:p14="http://schemas.microsoft.com/office/powerpoint/2010/main" val="1798093264"/>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7D1C-AF27-92F6-2034-CB76304CF49E}"/>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A710E5D9-6D89-0C1D-319C-5E8F19E9EE58}"/>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E4D1B932-DFE2-1423-9F10-14557F068576}"/>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96BBB4AD-1104-AA4E-3C67-0BCAE57C5D18}"/>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CCC773C-3CA0-4434-B449-0AC49C36F1A0}"/>
              </a:ext>
            </a:extLst>
          </p:cNvPr>
          <p:cNvSpPr txBox="1"/>
          <p:nvPr/>
        </p:nvSpPr>
        <p:spPr>
          <a:xfrm>
            <a:off x="542925" y="6800850"/>
            <a:ext cx="184731" cy="369332"/>
          </a:xfrm>
          <a:prstGeom prst="rect">
            <a:avLst/>
          </a:prstGeom>
          <a:noFill/>
        </p:spPr>
        <p:txBody>
          <a:bodyPr wrap="none" rtlCol="0">
            <a:spAutoFit/>
          </a:bodyPr>
          <a:lstStyle/>
          <a:p>
            <a:endParaRPr lang="en-CN" dirty="0"/>
          </a:p>
        </p:txBody>
      </p:sp>
      <p:pic>
        <p:nvPicPr>
          <p:cNvPr id="10" name="Picture 9" descr="A diagram of a process&#10;&#10;AI-generated content may be incorrect.">
            <a:extLst>
              <a:ext uri="{FF2B5EF4-FFF2-40B4-BE49-F238E27FC236}">
                <a16:creationId xmlns:a16="http://schemas.microsoft.com/office/drawing/2014/main" id="{BF5E1EB8-A857-0385-0510-7C9659CB670C}"/>
              </a:ext>
            </a:extLst>
          </p:cNvPr>
          <p:cNvPicPr>
            <a:picLocks noChangeAspect="1"/>
          </p:cNvPicPr>
          <p:nvPr/>
        </p:nvPicPr>
        <p:blipFill>
          <a:blip r:embed="rId4"/>
          <a:stretch>
            <a:fillRect/>
          </a:stretch>
        </p:blipFill>
        <p:spPr>
          <a:xfrm>
            <a:off x="1036806" y="969265"/>
            <a:ext cx="9447260" cy="4718304"/>
          </a:xfrm>
          <a:prstGeom prst="rect">
            <a:avLst/>
          </a:prstGeom>
        </p:spPr>
      </p:pic>
      <p:sp>
        <p:nvSpPr>
          <p:cNvPr id="12" name="TextBox 11">
            <a:extLst>
              <a:ext uri="{FF2B5EF4-FFF2-40B4-BE49-F238E27FC236}">
                <a16:creationId xmlns:a16="http://schemas.microsoft.com/office/drawing/2014/main" id="{3DB3399D-BF0D-67D7-177B-BD148E3E18DD}"/>
              </a:ext>
            </a:extLst>
          </p:cNvPr>
          <p:cNvSpPr txBox="1"/>
          <p:nvPr/>
        </p:nvSpPr>
        <p:spPr>
          <a:xfrm>
            <a:off x="730704" y="5935514"/>
            <a:ext cx="8650224" cy="253916"/>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Fu, Junchen, et al. "Differentiable Semantic ID for Generative Recommendation." </a:t>
            </a:r>
            <a:r>
              <a:rPr lang="en-US" sz="1050" b="0" i="1" dirty="0">
                <a:solidFill>
                  <a:srgbClr val="222222"/>
                </a:solidFill>
                <a:effectLst/>
                <a:latin typeface="Arial" panose="020B0604020202020204" pitchFamily="34" charset="0"/>
              </a:rPr>
              <a:t>SIGIR’</a:t>
            </a:r>
            <a:r>
              <a:rPr lang="en-US" sz="1050" b="0" i="0" dirty="0">
                <a:solidFill>
                  <a:srgbClr val="222222"/>
                </a:solidFill>
                <a:effectLst/>
                <a:latin typeface="Arial" panose="020B0604020202020204" pitchFamily="34" charset="0"/>
              </a:rPr>
              <a:t>26.</a:t>
            </a:r>
            <a:endParaRPr lang="en-CN" sz="1050" dirty="0"/>
          </a:p>
        </p:txBody>
      </p:sp>
    </p:spTree>
    <p:extLst>
      <p:ext uri="{BB962C8B-B14F-4D97-AF65-F5344CB8AC3E}">
        <p14:creationId xmlns:p14="http://schemas.microsoft.com/office/powerpoint/2010/main" val="1210032221"/>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29AD-1665-C68D-D400-E161183CA00B}"/>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075032C3-5888-7530-7569-4715D14F9B40}"/>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a:t>
            </a:r>
          </a:p>
        </p:txBody>
      </p:sp>
      <p:pic>
        <p:nvPicPr>
          <p:cNvPr id="17" name="Picture 6">
            <a:extLst>
              <a:ext uri="{FF2B5EF4-FFF2-40B4-BE49-F238E27FC236}">
                <a16:creationId xmlns:a16="http://schemas.microsoft.com/office/drawing/2014/main" id="{C3DF133E-119D-5C35-152D-6968CD5E233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3751A45C-C95E-182E-E5F7-8A7ADA94C4B3}"/>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143015-6136-1D20-AEAA-D353B135BE02}"/>
              </a:ext>
            </a:extLst>
          </p:cNvPr>
          <p:cNvSpPr txBox="1"/>
          <p:nvPr/>
        </p:nvSpPr>
        <p:spPr>
          <a:xfrm>
            <a:off x="1965960" y="1307592"/>
            <a:ext cx="9601200" cy="4114800"/>
          </a:xfrm>
          <a:prstGeom prst="rect">
            <a:avLst/>
          </a:prstGeom>
          <a:noFill/>
        </p:spPr>
        <p:txBody>
          <a:bodyPr wrap="none" lIns="27432" tIns="18288" rIns="27432" bIns="18288" rtlCol="0" anchor="t">
            <a:spAutoFit/>
          </a:bodyPr>
          <a:lstStyle/>
          <a:p>
            <a:pPr marL="342900" indent="-342900" algn="l">
              <a:buAutoNum type="arabicPeriod"/>
            </a:pPr>
            <a:r>
              <a:rPr lang="en-GB" sz="3000" b="1" dirty="0">
                <a:solidFill>
                  <a:srgbClr val="1F5CA8"/>
                </a:solidFill>
                <a:latin typeface="Arial"/>
                <a:ea typeface="Microsoft YaHei"/>
                <a:cs typeface="Arial"/>
              </a:rPr>
              <a:t> </a:t>
            </a:r>
            <a:r>
              <a:rPr lang="en-CN" sz="3000" b="1" dirty="0">
                <a:solidFill>
                  <a:srgbClr val="1F5CA8"/>
                </a:solidFill>
                <a:latin typeface="Arial"/>
                <a:ea typeface="Microsoft YaHei"/>
                <a:cs typeface="Arial"/>
              </a:rPr>
              <a:t>Background</a:t>
            </a:r>
          </a:p>
          <a:p>
            <a:pPr marL="342900" indent="-342900" algn="l">
              <a:buFontTx/>
              <a:buAutoNum type="arabicPeriod"/>
            </a:pPr>
            <a:r>
              <a:rPr lang="zh-CN" altLang="en-US" sz="3000" b="0" dirty="0">
                <a:solidFill>
                  <a:srgbClr val="1F5CA8"/>
                </a:solidFill>
                <a:latin typeface="Arial"/>
                <a:ea typeface="Microsoft YaHei"/>
                <a:cs typeface="Arial"/>
              </a:rPr>
              <a:t> </a:t>
            </a:r>
            <a:r>
              <a:rPr lang="en-US" sz="3000" b="0" dirty="0">
                <a:solidFill>
                  <a:srgbClr val="1F5CA8"/>
                </a:solidFill>
                <a:latin typeface="Arial"/>
                <a:ea typeface="Microsoft YaHei"/>
                <a:cs typeface="Arial"/>
              </a:rPr>
              <a:t>Multimodal Features as Auxiliary Signals</a:t>
            </a:r>
          </a:p>
          <a:p>
            <a:pPr marL="342900" indent="-342900" algn="l">
              <a:buAutoNum type="arabicPeriod"/>
            </a:pPr>
            <a:r>
              <a:rPr lang="zh-CN" altLang="en-US" sz="3000" b="0" dirty="0">
                <a:solidFill>
                  <a:srgbClr val="1F5CA8"/>
                </a:solidFill>
                <a:latin typeface="Arial"/>
                <a:ea typeface="Microsoft YaHei"/>
                <a:cs typeface="Arial"/>
              </a:rPr>
              <a:t> </a:t>
            </a:r>
            <a:r>
              <a:rPr lang="en-US" sz="3000" b="0" dirty="0">
                <a:solidFill>
                  <a:srgbClr val="1F5CA8"/>
                </a:solidFill>
                <a:latin typeface="Arial"/>
                <a:ea typeface="Microsoft YaHei"/>
                <a:cs typeface="Arial"/>
              </a:rPr>
              <a:t>E</a:t>
            </a:r>
            <a:r>
              <a:rPr lang="en-US" altLang="zh-CN" sz="3000" b="0" dirty="0">
                <a:solidFill>
                  <a:srgbClr val="1F5CA8"/>
                </a:solidFill>
                <a:latin typeface="Arial"/>
                <a:ea typeface="Microsoft YaHei"/>
                <a:cs typeface="Arial"/>
              </a:rPr>
              <a:t>nd-to-End Multimodal </a:t>
            </a:r>
            <a:r>
              <a:rPr lang="en-US" sz="3000" b="0" dirty="0">
                <a:solidFill>
                  <a:srgbClr val="1F5CA8"/>
                </a:solidFill>
                <a:latin typeface="Arial"/>
                <a:ea typeface="Microsoft YaHei"/>
                <a:cs typeface="Arial"/>
              </a:rPr>
              <a:t>Recommendation</a:t>
            </a:r>
          </a:p>
          <a:p>
            <a:pPr marL="342900" indent="-342900" algn="l">
              <a:buAutoNum type="arabicPeriod"/>
            </a:pPr>
            <a:r>
              <a:rPr lang="en-CN" sz="3000" b="0" dirty="0">
                <a:solidFill>
                  <a:srgbClr val="1F5CA8"/>
                </a:solidFill>
                <a:latin typeface="Arial"/>
                <a:ea typeface="Microsoft YaHei"/>
                <a:cs typeface="Arial"/>
              </a:rPr>
              <a:t> Multimodal Generative Recommendation</a:t>
            </a:r>
          </a:p>
          <a:p>
            <a:pPr marL="342900" indent="-342900" algn="l">
              <a:buAutoNum type="arabicPeriod"/>
            </a:pPr>
            <a:r>
              <a:rPr lang="en-US" altLang="zh-CN" sz="3000" b="0" dirty="0">
                <a:solidFill>
                  <a:srgbClr val="1F5CA8"/>
                </a:solidFill>
                <a:latin typeface="Arial"/>
                <a:ea typeface="Microsoft YaHei"/>
                <a:cs typeface="Arial"/>
              </a:rPr>
              <a:t> Conclusions and Key Takeaways</a:t>
            </a:r>
            <a:endParaRPr lang="en-CN" sz="4000" dirty="0">
              <a:solidFill>
                <a:srgbClr val="2F5597"/>
              </a:solidFill>
              <a:latin typeface="Arial"/>
              <a:ea typeface="Microsoft YaHei"/>
              <a:cs typeface="Arial"/>
            </a:endParaRPr>
          </a:p>
          <a:p>
            <a:pPr marL="342900" indent="-342900" algn="l">
              <a:buAutoNum type="arabicPeriod"/>
            </a:pPr>
            <a:endParaRPr lang="en-CN" dirty="0">
              <a:solidFill>
                <a:schemeClr val="accent1"/>
              </a:solidFill>
              <a:latin typeface="Arial"/>
              <a:ea typeface="Microsoft YaHei"/>
              <a:cs typeface="Arial"/>
            </a:endParaRPr>
          </a:p>
        </p:txBody>
      </p:sp>
    </p:spTree>
    <p:extLst>
      <p:ext uri="{BB962C8B-B14F-4D97-AF65-F5344CB8AC3E}">
        <p14:creationId xmlns:p14="http://schemas.microsoft.com/office/powerpoint/2010/main" val="1714295160"/>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68E7-31E8-30E7-B0B1-A267758B234C}"/>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811B37DE-550B-0877-9513-486FF0BBD726}"/>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F83A00E0-BD42-3738-D0A4-7F16DA76B38C}"/>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1934AAE6-6767-8A91-C0C7-C5F8FDD8FB8B}"/>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5" name="Picture 4" descr="A diagram of a computer network&#10;&#10;Description automatically generated">
            <a:extLst>
              <a:ext uri="{FF2B5EF4-FFF2-40B4-BE49-F238E27FC236}">
                <a16:creationId xmlns:a16="http://schemas.microsoft.com/office/drawing/2014/main" id="{16D3CDB1-9C7F-02F0-35D7-F8362F6445CB}"/>
              </a:ext>
            </a:extLst>
          </p:cNvPr>
          <p:cNvPicPr>
            <a:picLocks noChangeAspect="1"/>
          </p:cNvPicPr>
          <p:nvPr/>
        </p:nvPicPr>
        <p:blipFill>
          <a:blip r:embed="rId4"/>
          <a:stretch>
            <a:fillRect/>
          </a:stretch>
        </p:blipFill>
        <p:spPr>
          <a:xfrm>
            <a:off x="1325880" y="2139696"/>
            <a:ext cx="9646920" cy="2423160"/>
          </a:xfrm>
          <a:prstGeom prst="rect">
            <a:avLst/>
          </a:prstGeom>
        </p:spPr>
      </p:pic>
      <p:sp>
        <p:nvSpPr>
          <p:cNvPr id="6" name="TextBox 5">
            <a:extLst>
              <a:ext uri="{FF2B5EF4-FFF2-40B4-BE49-F238E27FC236}">
                <a16:creationId xmlns:a16="http://schemas.microsoft.com/office/drawing/2014/main" id="{C70799BB-0D20-ED4B-E0D3-D02AABAE25CB}"/>
              </a:ext>
            </a:extLst>
          </p:cNvPr>
          <p:cNvSpPr txBox="1"/>
          <p:nvPr/>
        </p:nvSpPr>
        <p:spPr>
          <a:xfrm>
            <a:off x="594360" y="1078992"/>
            <a:ext cx="10972800" cy="652486"/>
          </a:xfrm>
          <a:prstGeom prst="rect">
            <a:avLst/>
          </a:prstGeom>
          <a:noFill/>
        </p:spPr>
        <p:txBody>
          <a:bodyPr wrap="square" lIns="27432" tIns="18288" rIns="27432" bIns="18288" rtlCol="0">
            <a:spAutoFit/>
          </a:bodyPr>
          <a:lstStyle/>
          <a:p>
            <a:pPr algn="l"/>
            <a:r>
              <a:rPr lang="en-US" sz="2000" b="0" dirty="0" err="1">
                <a:solidFill>
                  <a:srgbClr val="171717"/>
                </a:solidFill>
                <a:latin typeface="Arial"/>
                <a:ea typeface="Microsoft YaHei"/>
                <a:cs typeface="Arial"/>
              </a:rPr>
              <a:t>MoRec</a:t>
            </a:r>
            <a:r>
              <a:rPr lang="en-US" sz="2000" b="0" dirty="0">
                <a:solidFill>
                  <a:srgbClr val="171717"/>
                </a:solidFill>
                <a:latin typeface="Arial"/>
                <a:ea typeface="Microsoft YaHei"/>
                <a:cs typeface="Arial"/>
              </a:rPr>
              <a:t>: Foundational models (BERT, </a:t>
            </a:r>
            <a:r>
              <a:rPr lang="en-US" sz="2000" b="0" dirty="0" err="1">
                <a:solidFill>
                  <a:srgbClr val="171717"/>
                </a:solidFill>
                <a:latin typeface="Arial"/>
                <a:ea typeface="Microsoft YaHei"/>
                <a:cs typeface="Arial"/>
              </a:rPr>
              <a:t>ViT</a:t>
            </a:r>
            <a:r>
              <a:rPr lang="en-US" sz="2000" b="0" dirty="0">
                <a:solidFill>
                  <a:srgbClr val="171717"/>
                </a:solidFill>
                <a:latin typeface="Arial"/>
                <a:ea typeface="Microsoft YaHei"/>
                <a:cs typeface="Arial"/>
              </a:rPr>
              <a:t>, GPT) are adapted</a:t>
            </a:r>
            <a:r>
              <a:rPr lang="zh-CN" altLang="en-US" sz="2000" b="0" dirty="0">
                <a:solidFill>
                  <a:srgbClr val="171717"/>
                </a:solidFill>
                <a:latin typeface="Arial"/>
                <a:ea typeface="Microsoft YaHei"/>
                <a:cs typeface="Arial"/>
              </a:rPr>
              <a:t> </a:t>
            </a:r>
            <a:r>
              <a:rPr lang="en-US" altLang="zh-CN" sz="2000" b="0" dirty="0">
                <a:solidFill>
                  <a:srgbClr val="171717"/>
                </a:solidFill>
                <a:latin typeface="Arial"/>
                <a:ea typeface="Microsoft YaHei"/>
                <a:cs typeface="Arial"/>
              </a:rPr>
              <a:t>in</a:t>
            </a:r>
            <a:r>
              <a:rPr lang="zh-CN" altLang="en-US" sz="2000" b="0" dirty="0">
                <a:solidFill>
                  <a:srgbClr val="171717"/>
                </a:solidFill>
                <a:latin typeface="Arial"/>
                <a:ea typeface="Microsoft YaHei"/>
                <a:cs typeface="Arial"/>
              </a:rPr>
              <a:t> </a:t>
            </a:r>
            <a:r>
              <a:rPr lang="en-US" altLang="zh-CN" sz="2000" b="0" dirty="0">
                <a:solidFill>
                  <a:srgbClr val="171717"/>
                </a:solidFill>
                <a:latin typeface="Arial"/>
                <a:ea typeface="Microsoft YaHei"/>
                <a:cs typeface="Arial"/>
              </a:rPr>
              <a:t>an end-to-end manner</a:t>
            </a:r>
            <a:r>
              <a:rPr lang="en-US" sz="2000" b="0" dirty="0">
                <a:solidFill>
                  <a:srgbClr val="171717"/>
                </a:solidFill>
                <a:latin typeface="Arial"/>
                <a:ea typeface="Microsoft YaHei"/>
                <a:cs typeface="Arial"/>
              </a:rPr>
              <a:t> for downstream tasks such as recommendation.</a:t>
            </a:r>
          </a:p>
        </p:txBody>
      </p:sp>
      <p:sp>
        <p:nvSpPr>
          <p:cNvPr id="7" name="TextBox 6">
            <a:extLst>
              <a:ext uri="{FF2B5EF4-FFF2-40B4-BE49-F238E27FC236}">
                <a16:creationId xmlns:a16="http://schemas.microsoft.com/office/drawing/2014/main" id="{9BE975DC-F863-1C67-7EF2-698960C8D9D7}"/>
              </a:ext>
            </a:extLst>
          </p:cNvPr>
          <p:cNvSpPr txBox="1"/>
          <p:nvPr/>
        </p:nvSpPr>
        <p:spPr>
          <a:xfrm>
            <a:off x="594360" y="5623560"/>
            <a:ext cx="11018520" cy="530352"/>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i="0" dirty="0">
                <a:solidFill>
                  <a:srgbClr val="171717"/>
                </a:solidFill>
                <a:effectLst/>
                <a:latin typeface="Arial" panose="020B0604020202020204" pitchFamily="34" charset="0"/>
                <a:ea typeface="Microsoft YaHei"/>
                <a:cs typeface="Arial"/>
              </a:rPr>
              <a:t>Zheng Yuan, </a:t>
            </a:r>
            <a:r>
              <a:rPr lang="en-US" sz="1050" b="0" i="0" dirty="0" err="1">
                <a:solidFill>
                  <a:srgbClr val="171717"/>
                </a:solidFill>
                <a:effectLst/>
                <a:latin typeface="Arial" panose="020B0604020202020204" pitchFamily="34" charset="0"/>
                <a:ea typeface="Microsoft YaHei"/>
                <a:cs typeface="Arial"/>
              </a:rPr>
              <a:t>Fajie</a:t>
            </a:r>
            <a:r>
              <a:rPr lang="en-US" sz="1050" b="0" i="0" dirty="0">
                <a:solidFill>
                  <a:srgbClr val="171717"/>
                </a:solidFill>
                <a:effectLst/>
                <a:latin typeface="Arial" panose="020B0604020202020204" pitchFamily="34" charset="0"/>
                <a:ea typeface="Microsoft YaHei"/>
                <a:cs typeface="Arial"/>
              </a:rPr>
              <a:t> Yuan, Yu Song, </a:t>
            </a:r>
            <a:r>
              <a:rPr lang="en-US" sz="1050" b="0" i="0" dirty="0" err="1">
                <a:solidFill>
                  <a:srgbClr val="171717"/>
                </a:solidFill>
                <a:effectLst/>
                <a:latin typeface="Arial" panose="020B0604020202020204" pitchFamily="34" charset="0"/>
                <a:ea typeface="Microsoft YaHei"/>
                <a:cs typeface="Arial"/>
              </a:rPr>
              <a:t>Youhua</a:t>
            </a:r>
            <a:r>
              <a:rPr lang="en-US" sz="1050" b="0" i="0" dirty="0">
                <a:solidFill>
                  <a:srgbClr val="171717"/>
                </a:solidFill>
                <a:effectLst/>
                <a:latin typeface="Arial" panose="020B0604020202020204" pitchFamily="34" charset="0"/>
                <a:ea typeface="Microsoft YaHei"/>
                <a:cs typeface="Arial"/>
              </a:rPr>
              <a:t> Li, </a:t>
            </a:r>
            <a:r>
              <a:rPr lang="en-US" sz="1050" b="0" i="0" dirty="0" err="1">
                <a:solidFill>
                  <a:srgbClr val="171717"/>
                </a:solidFill>
                <a:effectLst/>
                <a:latin typeface="Arial" panose="020B0604020202020204" pitchFamily="34" charset="0"/>
                <a:ea typeface="Microsoft YaHei"/>
                <a:cs typeface="Arial"/>
              </a:rPr>
              <a:t>Junchen</a:t>
            </a:r>
            <a:r>
              <a:rPr lang="en-US" sz="1050" b="0" i="0" dirty="0">
                <a:solidFill>
                  <a:srgbClr val="171717"/>
                </a:solidFill>
                <a:effectLst/>
                <a:latin typeface="Arial" panose="020B0604020202020204" pitchFamily="34" charset="0"/>
                <a:ea typeface="Microsoft YaHei"/>
                <a:cs typeface="Arial"/>
              </a:rPr>
              <a:t> Fu, Fei Yang, </a:t>
            </a:r>
            <a:r>
              <a:rPr lang="en-US" sz="1050" b="0" i="0" dirty="0" err="1">
                <a:solidFill>
                  <a:srgbClr val="171717"/>
                </a:solidFill>
                <a:effectLst/>
                <a:latin typeface="Arial" panose="020B0604020202020204" pitchFamily="34" charset="0"/>
                <a:ea typeface="Microsoft YaHei"/>
                <a:cs typeface="Arial"/>
              </a:rPr>
              <a:t>Yunzhu</a:t>
            </a:r>
            <a:r>
              <a:rPr lang="en-US" sz="1050" b="0" i="0" dirty="0">
                <a:solidFill>
                  <a:srgbClr val="171717"/>
                </a:solidFill>
                <a:effectLst/>
                <a:latin typeface="Arial" panose="020B0604020202020204" pitchFamily="34" charset="0"/>
                <a:ea typeface="Microsoft YaHei"/>
                <a:cs typeface="Arial"/>
              </a:rPr>
              <a:t> Pan, and </a:t>
            </a:r>
            <a:r>
              <a:rPr lang="en-US" sz="1050" b="0" i="0" dirty="0" err="1">
                <a:solidFill>
                  <a:srgbClr val="171717"/>
                </a:solidFill>
                <a:effectLst/>
                <a:latin typeface="Arial" panose="020B0604020202020204" pitchFamily="34" charset="0"/>
                <a:ea typeface="Microsoft YaHei"/>
                <a:cs typeface="Arial"/>
              </a:rPr>
              <a:t>Yongxin</a:t>
            </a:r>
            <a:r>
              <a:rPr lang="en-US" sz="1050" b="0" i="0" dirty="0">
                <a:solidFill>
                  <a:srgbClr val="171717"/>
                </a:solidFill>
                <a:effectLst/>
                <a:latin typeface="Arial" panose="020B0604020202020204" pitchFamily="34" charset="0"/>
                <a:ea typeface="Microsoft YaHei"/>
                <a:cs typeface="Arial"/>
              </a:rPr>
              <a:t> Ni. </a:t>
            </a:r>
            <a:r>
              <a:rPr lang="en-US" sz="1050" b="0" i="0" dirty="0">
                <a:solidFill>
                  <a:srgbClr val="171717"/>
                </a:solidFill>
                <a:effectLst/>
                <a:highlight>
                  <a:srgbClr val="FFFFFF"/>
                </a:highlight>
                <a:latin typeface="Arial" panose="020B0604020202020204" pitchFamily="34" charset="0"/>
                <a:ea typeface="Microsoft YaHei"/>
                <a:cs typeface="Arial"/>
              </a:rPr>
              <a:t>"Where to go next for recommender systems? id-vs. modality-based recommender models revisited." </a:t>
            </a:r>
            <a:r>
              <a:rPr lang="en-US" sz="1050" b="0" i="1" dirty="0">
                <a:solidFill>
                  <a:srgbClr val="171717"/>
                </a:solidFill>
                <a:effectLst/>
                <a:highlight>
                  <a:srgbClr val="FFFFFF"/>
                </a:highlight>
                <a:latin typeface="Arial" panose="020B0604020202020204" pitchFamily="34" charset="0"/>
                <a:ea typeface="Microsoft YaHei"/>
                <a:cs typeface="Arial"/>
              </a:rPr>
              <a:t>SIGIR’</a:t>
            </a:r>
            <a:r>
              <a:rPr lang="en-US" sz="1050" b="0" i="0" dirty="0">
                <a:solidFill>
                  <a:srgbClr val="171717"/>
                </a:solidFill>
                <a:effectLst/>
                <a:highlight>
                  <a:srgbClr val="FFFFFF"/>
                </a:highlight>
                <a:latin typeface="Arial" panose="020B0604020202020204" pitchFamily="34" charset="0"/>
                <a:ea typeface="Microsoft YaHei"/>
                <a:cs typeface="Arial"/>
              </a:rPr>
              <a:t>23.</a:t>
            </a:r>
            <a:endParaRPr lang="en-US" sz="1400" b="1" i="0" dirty="0">
              <a:solidFill>
                <a:srgbClr val="222222"/>
              </a:solidFill>
              <a:effectLst/>
              <a:highlight>
                <a:srgbClr val="FFFFFF"/>
              </a:highlight>
              <a:latin typeface="Arial" panose="020B0604020202020204" pitchFamily="34" charset="0"/>
              <a:ea typeface="Microsoft YaHei"/>
              <a:cs typeface="Arial"/>
            </a:endParaRPr>
          </a:p>
        </p:txBody>
      </p:sp>
      <p:sp>
        <p:nvSpPr>
          <p:cNvPr id="3" name="TextBox 2">
            <a:extLst>
              <a:ext uri="{FF2B5EF4-FFF2-40B4-BE49-F238E27FC236}">
                <a16:creationId xmlns:a16="http://schemas.microsoft.com/office/drawing/2014/main" id="{E9AAE5BD-CCD5-64A2-EA01-BF3BE7BEBFA7}"/>
              </a:ext>
            </a:extLst>
          </p:cNvPr>
          <p:cNvSpPr txBox="1"/>
          <p:nvPr/>
        </p:nvSpPr>
        <p:spPr>
          <a:xfrm>
            <a:off x="542925" y="6800850"/>
            <a:ext cx="184731" cy="369332"/>
          </a:xfrm>
          <a:prstGeom prst="rect">
            <a:avLst/>
          </a:prstGeom>
          <a:noFill/>
        </p:spPr>
        <p:txBody>
          <a:bodyPr wrap="none" rtlCol="0">
            <a:spAutoFit/>
          </a:bodyPr>
          <a:lstStyle/>
          <a:p>
            <a:endParaRPr lang="en-CN" dirty="0"/>
          </a:p>
        </p:txBody>
      </p:sp>
    </p:spTree>
    <p:extLst>
      <p:ext uri="{BB962C8B-B14F-4D97-AF65-F5344CB8AC3E}">
        <p14:creationId xmlns:p14="http://schemas.microsoft.com/office/powerpoint/2010/main" val="3370395261"/>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BEA7-F90F-C215-F0B0-AAF934E8A979}"/>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D7C3ADFE-0FC2-6902-C482-61A167239D15}"/>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C22FD718-2758-D695-F403-3B121184CB08}"/>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FC9AF16F-FA53-AF96-86E1-B82EA8E8D8E6}"/>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2C59F6-9FA4-E128-74E8-0206BCA37383}"/>
              </a:ext>
            </a:extLst>
          </p:cNvPr>
          <p:cNvSpPr txBox="1"/>
          <p:nvPr/>
        </p:nvSpPr>
        <p:spPr>
          <a:xfrm>
            <a:off x="594360" y="5623560"/>
            <a:ext cx="11018520" cy="530352"/>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i="0" dirty="0">
                <a:solidFill>
                  <a:srgbClr val="171717"/>
                </a:solidFill>
                <a:effectLst/>
                <a:latin typeface="Arial" panose="020B0604020202020204" pitchFamily="34" charset="0"/>
                <a:ea typeface="Microsoft YaHei"/>
                <a:cs typeface="Arial"/>
              </a:rPr>
              <a:t>Zheng Yuan, </a:t>
            </a:r>
            <a:r>
              <a:rPr lang="en-US" sz="1050" b="0" i="0" dirty="0" err="1">
                <a:solidFill>
                  <a:srgbClr val="171717"/>
                </a:solidFill>
                <a:effectLst/>
                <a:latin typeface="Arial" panose="020B0604020202020204" pitchFamily="34" charset="0"/>
                <a:ea typeface="Microsoft YaHei"/>
                <a:cs typeface="Arial"/>
              </a:rPr>
              <a:t>Fajie</a:t>
            </a:r>
            <a:r>
              <a:rPr lang="en-US" sz="1050" b="0" i="0" dirty="0">
                <a:solidFill>
                  <a:srgbClr val="171717"/>
                </a:solidFill>
                <a:effectLst/>
                <a:latin typeface="Arial" panose="020B0604020202020204" pitchFamily="34" charset="0"/>
                <a:ea typeface="Microsoft YaHei"/>
                <a:cs typeface="Arial"/>
              </a:rPr>
              <a:t> Yuan, Yu Song, </a:t>
            </a:r>
            <a:r>
              <a:rPr lang="en-US" sz="1050" b="0" i="0" dirty="0" err="1">
                <a:solidFill>
                  <a:srgbClr val="171717"/>
                </a:solidFill>
                <a:effectLst/>
                <a:latin typeface="Arial" panose="020B0604020202020204" pitchFamily="34" charset="0"/>
                <a:ea typeface="Microsoft YaHei"/>
                <a:cs typeface="Arial"/>
              </a:rPr>
              <a:t>Youhua</a:t>
            </a:r>
            <a:r>
              <a:rPr lang="en-US" sz="1050" b="0" i="0" dirty="0">
                <a:solidFill>
                  <a:srgbClr val="171717"/>
                </a:solidFill>
                <a:effectLst/>
                <a:latin typeface="Arial" panose="020B0604020202020204" pitchFamily="34" charset="0"/>
                <a:ea typeface="Microsoft YaHei"/>
                <a:cs typeface="Arial"/>
              </a:rPr>
              <a:t> Li, </a:t>
            </a:r>
            <a:r>
              <a:rPr lang="en-US" sz="1050" b="0" i="0" dirty="0" err="1">
                <a:solidFill>
                  <a:srgbClr val="171717"/>
                </a:solidFill>
                <a:effectLst/>
                <a:latin typeface="Arial" panose="020B0604020202020204" pitchFamily="34" charset="0"/>
                <a:ea typeface="Microsoft YaHei"/>
                <a:cs typeface="Arial"/>
              </a:rPr>
              <a:t>Junchen</a:t>
            </a:r>
            <a:r>
              <a:rPr lang="en-US" sz="1050" b="0" i="0" dirty="0">
                <a:solidFill>
                  <a:srgbClr val="171717"/>
                </a:solidFill>
                <a:effectLst/>
                <a:latin typeface="Arial" panose="020B0604020202020204" pitchFamily="34" charset="0"/>
                <a:ea typeface="Microsoft YaHei"/>
                <a:cs typeface="Arial"/>
              </a:rPr>
              <a:t> Fu, Fei Yang, </a:t>
            </a:r>
            <a:r>
              <a:rPr lang="en-US" sz="1050" b="0" i="0" dirty="0" err="1">
                <a:solidFill>
                  <a:srgbClr val="171717"/>
                </a:solidFill>
                <a:effectLst/>
                <a:latin typeface="Arial" panose="020B0604020202020204" pitchFamily="34" charset="0"/>
                <a:ea typeface="Microsoft YaHei"/>
                <a:cs typeface="Arial"/>
              </a:rPr>
              <a:t>Yunzhu</a:t>
            </a:r>
            <a:r>
              <a:rPr lang="en-US" sz="1050" b="0" i="0" dirty="0">
                <a:solidFill>
                  <a:srgbClr val="171717"/>
                </a:solidFill>
                <a:effectLst/>
                <a:latin typeface="Arial" panose="020B0604020202020204" pitchFamily="34" charset="0"/>
                <a:ea typeface="Microsoft YaHei"/>
                <a:cs typeface="Arial"/>
              </a:rPr>
              <a:t> Pan, and </a:t>
            </a:r>
            <a:r>
              <a:rPr lang="en-US" sz="1050" b="0" i="0" dirty="0" err="1">
                <a:solidFill>
                  <a:srgbClr val="171717"/>
                </a:solidFill>
                <a:effectLst/>
                <a:latin typeface="Arial" panose="020B0604020202020204" pitchFamily="34" charset="0"/>
                <a:ea typeface="Microsoft YaHei"/>
                <a:cs typeface="Arial"/>
              </a:rPr>
              <a:t>Yongxin</a:t>
            </a:r>
            <a:r>
              <a:rPr lang="en-US" sz="1050" b="0" i="0" dirty="0">
                <a:solidFill>
                  <a:srgbClr val="171717"/>
                </a:solidFill>
                <a:effectLst/>
                <a:latin typeface="Arial" panose="020B0604020202020204" pitchFamily="34" charset="0"/>
                <a:ea typeface="Microsoft YaHei"/>
                <a:cs typeface="Arial"/>
              </a:rPr>
              <a:t> Ni. </a:t>
            </a:r>
            <a:r>
              <a:rPr lang="en-US" sz="1050" b="0" i="0" dirty="0">
                <a:solidFill>
                  <a:srgbClr val="171717"/>
                </a:solidFill>
                <a:effectLst/>
                <a:highlight>
                  <a:srgbClr val="FFFFFF"/>
                </a:highlight>
                <a:latin typeface="Arial" panose="020B0604020202020204" pitchFamily="34" charset="0"/>
                <a:ea typeface="Microsoft YaHei"/>
                <a:cs typeface="Arial"/>
              </a:rPr>
              <a:t>"Where to go next for recommender systems? id-vs. modality-based recommender models revisited." </a:t>
            </a:r>
            <a:r>
              <a:rPr lang="en-US" sz="1050" b="0" i="1" dirty="0">
                <a:solidFill>
                  <a:srgbClr val="171717"/>
                </a:solidFill>
                <a:effectLst/>
                <a:highlight>
                  <a:srgbClr val="FFFFFF"/>
                </a:highlight>
                <a:latin typeface="Arial" panose="020B0604020202020204" pitchFamily="34" charset="0"/>
                <a:ea typeface="Microsoft YaHei"/>
                <a:cs typeface="Arial"/>
              </a:rPr>
              <a:t>SIGIR’</a:t>
            </a:r>
            <a:r>
              <a:rPr lang="en-US" sz="1050" b="0" i="0" dirty="0">
                <a:solidFill>
                  <a:srgbClr val="171717"/>
                </a:solidFill>
                <a:effectLst/>
                <a:highlight>
                  <a:srgbClr val="FFFFFF"/>
                </a:highlight>
                <a:latin typeface="Arial" panose="020B0604020202020204" pitchFamily="34" charset="0"/>
                <a:ea typeface="Microsoft YaHei"/>
                <a:cs typeface="Arial"/>
              </a:rPr>
              <a:t>23.</a:t>
            </a:r>
            <a:endParaRPr lang="en-US" sz="1400" b="1" i="0" dirty="0">
              <a:solidFill>
                <a:srgbClr val="222222"/>
              </a:solidFill>
              <a:effectLst/>
              <a:highlight>
                <a:srgbClr val="FFFFFF"/>
              </a:highlight>
              <a:latin typeface="Arial" panose="020B0604020202020204" pitchFamily="34" charset="0"/>
              <a:ea typeface="Microsoft YaHei"/>
              <a:cs typeface="Arial"/>
            </a:endParaRPr>
          </a:p>
        </p:txBody>
      </p:sp>
      <p:sp>
        <p:nvSpPr>
          <p:cNvPr id="3" name="TextBox 2">
            <a:extLst>
              <a:ext uri="{FF2B5EF4-FFF2-40B4-BE49-F238E27FC236}">
                <a16:creationId xmlns:a16="http://schemas.microsoft.com/office/drawing/2014/main" id="{1F98AD38-1603-E97E-FA0A-DED6DC17854A}"/>
              </a:ext>
            </a:extLst>
          </p:cNvPr>
          <p:cNvSpPr txBox="1"/>
          <p:nvPr/>
        </p:nvSpPr>
        <p:spPr>
          <a:xfrm>
            <a:off x="542925" y="6800850"/>
            <a:ext cx="184731" cy="369332"/>
          </a:xfrm>
          <a:prstGeom prst="rect">
            <a:avLst/>
          </a:prstGeom>
          <a:noFill/>
        </p:spPr>
        <p:txBody>
          <a:bodyPr wrap="none" rtlCol="0">
            <a:spAutoFit/>
          </a:bodyPr>
          <a:lstStyle/>
          <a:p>
            <a:endParaRPr lang="en-CN" dirty="0"/>
          </a:p>
        </p:txBody>
      </p:sp>
      <p:pic>
        <p:nvPicPr>
          <p:cNvPr id="2" name="Picture 1">
            <a:extLst>
              <a:ext uri="{FF2B5EF4-FFF2-40B4-BE49-F238E27FC236}">
                <a16:creationId xmlns:a16="http://schemas.microsoft.com/office/drawing/2014/main" id="{13073A55-05D2-FB50-0672-5572F376D840}"/>
              </a:ext>
            </a:extLst>
          </p:cNvPr>
          <p:cNvPicPr>
            <a:picLocks noChangeAspect="1"/>
          </p:cNvPicPr>
          <p:nvPr/>
        </p:nvPicPr>
        <p:blipFill>
          <a:blip r:embed="rId4"/>
          <a:stretch>
            <a:fillRect/>
          </a:stretch>
        </p:blipFill>
        <p:spPr>
          <a:xfrm>
            <a:off x="2717800" y="1600200"/>
            <a:ext cx="6756400" cy="3581400"/>
          </a:xfrm>
          <a:prstGeom prst="rect">
            <a:avLst/>
          </a:prstGeom>
        </p:spPr>
      </p:pic>
      <p:sp>
        <p:nvSpPr>
          <p:cNvPr id="9" name="TextBox 8">
            <a:extLst>
              <a:ext uri="{FF2B5EF4-FFF2-40B4-BE49-F238E27FC236}">
                <a16:creationId xmlns:a16="http://schemas.microsoft.com/office/drawing/2014/main" id="{325B0EE0-FC5E-2545-5E09-C899AD47AF90}"/>
              </a:ext>
            </a:extLst>
          </p:cNvPr>
          <p:cNvSpPr txBox="1"/>
          <p:nvPr/>
        </p:nvSpPr>
        <p:spPr>
          <a:xfrm>
            <a:off x="594360" y="1078992"/>
            <a:ext cx="10972800" cy="34471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TS (Two-stage) vs. E2E (End-to-end)</a:t>
            </a:r>
          </a:p>
        </p:txBody>
      </p:sp>
    </p:spTree>
    <p:extLst>
      <p:ext uri="{BB962C8B-B14F-4D97-AF65-F5344CB8AC3E}">
        <p14:creationId xmlns:p14="http://schemas.microsoft.com/office/powerpoint/2010/main" val="2797788107"/>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FC034-30C1-D7DC-72ED-A944C5021D62}"/>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2FF30C2D-359A-4441-0087-63FD84A0102D}"/>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BD2D9780-089E-4984-AEFC-473FC7D013AB}"/>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5FE7600D-D818-4EC5-8EFD-4BDE01BAC291}"/>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597CB7-923D-52A0-9B24-5DDD9B9651DB}"/>
              </a:ext>
            </a:extLst>
          </p:cNvPr>
          <p:cNvSpPr txBox="1"/>
          <p:nvPr/>
        </p:nvSpPr>
        <p:spPr>
          <a:xfrm>
            <a:off x="594360" y="1078992"/>
            <a:ext cx="10972800" cy="34471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Adapter4Rec: End-to-end adaptation can also empower cross-domain transfer learning.</a:t>
            </a:r>
          </a:p>
        </p:txBody>
      </p:sp>
      <p:sp>
        <p:nvSpPr>
          <p:cNvPr id="7" name="TextBox 6">
            <a:extLst>
              <a:ext uri="{FF2B5EF4-FFF2-40B4-BE49-F238E27FC236}">
                <a16:creationId xmlns:a16="http://schemas.microsoft.com/office/drawing/2014/main" id="{C96248DD-D023-82C8-0749-C883C4C346D6}"/>
              </a:ext>
            </a:extLst>
          </p:cNvPr>
          <p:cNvSpPr txBox="1"/>
          <p:nvPr/>
        </p:nvSpPr>
        <p:spPr>
          <a:xfrm>
            <a:off x="594360" y="5623560"/>
            <a:ext cx="11018520" cy="530352"/>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dirty="0">
                <a:solidFill>
                  <a:srgbClr val="171717"/>
                </a:solidFill>
                <a:latin typeface="Arial"/>
                <a:ea typeface="Microsoft YaHei"/>
                <a:cs typeface="Arial"/>
              </a:rPr>
              <a:t>Fu, Junchen, et al. "Exploring adapter-based transfer learning for recommender systems: Empirical studies and practical insights." </a:t>
            </a:r>
            <a:r>
              <a:rPr lang="en-US" sz="1050" b="0" i="1" dirty="0">
                <a:solidFill>
                  <a:srgbClr val="171717"/>
                </a:solidFill>
                <a:latin typeface="Arial"/>
                <a:ea typeface="Microsoft YaHei"/>
                <a:cs typeface="Arial"/>
              </a:rPr>
              <a:t>WSDM’24</a:t>
            </a:r>
            <a:r>
              <a:rPr lang="en-US" sz="1050" b="0" dirty="0">
                <a:solidFill>
                  <a:srgbClr val="171717"/>
                </a:solidFill>
                <a:latin typeface="Arial"/>
                <a:ea typeface="Microsoft YaHei"/>
                <a:cs typeface="Arial"/>
              </a:rPr>
              <a:t>.</a:t>
            </a:r>
            <a:endParaRPr lang="en-US" b="1" i="0" dirty="0">
              <a:solidFill>
                <a:srgbClr val="222222"/>
              </a:solidFill>
              <a:effectLst/>
              <a:highlight>
                <a:srgbClr val="FFFFFF"/>
              </a:highlight>
              <a:latin typeface="Arial" panose="020B0604020202020204" pitchFamily="34" charset="0"/>
              <a:ea typeface="Microsoft YaHei"/>
              <a:cs typeface="Arial"/>
            </a:endParaRPr>
          </a:p>
        </p:txBody>
      </p:sp>
      <p:pic>
        <p:nvPicPr>
          <p:cNvPr id="3" name="Picture 2">
            <a:extLst>
              <a:ext uri="{FF2B5EF4-FFF2-40B4-BE49-F238E27FC236}">
                <a16:creationId xmlns:a16="http://schemas.microsoft.com/office/drawing/2014/main" id="{A41DFB56-D02F-0633-891C-3EB71C312AD7}"/>
              </a:ext>
            </a:extLst>
          </p:cNvPr>
          <p:cNvPicPr>
            <a:picLocks noChangeAspect="1"/>
          </p:cNvPicPr>
          <p:nvPr/>
        </p:nvPicPr>
        <p:blipFill>
          <a:blip r:embed="rId4"/>
          <a:stretch>
            <a:fillRect/>
          </a:stretch>
        </p:blipFill>
        <p:spPr>
          <a:xfrm>
            <a:off x="2809240" y="1531366"/>
            <a:ext cx="5740400" cy="4051300"/>
          </a:xfrm>
          <a:prstGeom prst="rect">
            <a:avLst/>
          </a:prstGeom>
        </p:spPr>
      </p:pic>
    </p:spTree>
    <p:extLst>
      <p:ext uri="{BB962C8B-B14F-4D97-AF65-F5344CB8AC3E}">
        <p14:creationId xmlns:p14="http://schemas.microsoft.com/office/powerpoint/2010/main" val="3555388555"/>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4795E-99AF-873E-CCB7-F1063BA4D212}"/>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6D42F9C3-BCB7-C249-1358-3BED9D8CADBA}"/>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048AD06E-0162-8BC9-91DF-666B02830E90}"/>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8B474F35-092F-1EB3-3851-BADE89BC5DDD}"/>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6C675C-16BA-C66F-57E4-2902859D8578}"/>
              </a:ext>
            </a:extLst>
          </p:cNvPr>
          <p:cNvSpPr txBox="1"/>
          <p:nvPr/>
        </p:nvSpPr>
        <p:spPr>
          <a:xfrm>
            <a:off x="594360" y="1078992"/>
            <a:ext cx="10972800" cy="344710"/>
          </a:xfrm>
          <a:prstGeom prst="rect">
            <a:avLst/>
          </a:prstGeom>
          <a:noFill/>
        </p:spPr>
        <p:txBody>
          <a:bodyPr wrap="square" lIns="27432" tIns="18288" rIns="27432" bIns="18288" rtlCol="0">
            <a:spAutoFit/>
          </a:bodyPr>
          <a:lstStyle/>
          <a:p>
            <a:pPr algn="l"/>
            <a:r>
              <a:rPr lang="en-US" sz="2000" dirty="0">
                <a:solidFill>
                  <a:srgbClr val="171717"/>
                </a:solidFill>
              </a:rPr>
              <a:t>Adapter4Rec </a:t>
            </a:r>
            <a:r>
              <a:rPr lang="en-US" sz="2000" b="0" dirty="0">
                <a:solidFill>
                  <a:srgbClr val="171717"/>
                </a:solidFill>
                <a:latin typeface="Arial"/>
                <a:ea typeface="Microsoft YaHei"/>
                <a:cs typeface="Arial"/>
              </a:rPr>
              <a:t>Architectures</a:t>
            </a:r>
          </a:p>
        </p:txBody>
      </p:sp>
      <p:sp>
        <p:nvSpPr>
          <p:cNvPr id="7" name="TextBox 6">
            <a:extLst>
              <a:ext uri="{FF2B5EF4-FFF2-40B4-BE49-F238E27FC236}">
                <a16:creationId xmlns:a16="http://schemas.microsoft.com/office/drawing/2014/main" id="{4A89FD9A-2086-F0A7-0C87-1E164844C64F}"/>
              </a:ext>
            </a:extLst>
          </p:cNvPr>
          <p:cNvSpPr txBox="1"/>
          <p:nvPr/>
        </p:nvSpPr>
        <p:spPr>
          <a:xfrm>
            <a:off x="594360" y="5623560"/>
            <a:ext cx="11018520" cy="530352"/>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dirty="0">
                <a:solidFill>
                  <a:srgbClr val="171717"/>
                </a:solidFill>
                <a:latin typeface="Arial"/>
                <a:ea typeface="Microsoft YaHei"/>
                <a:cs typeface="Arial"/>
              </a:rPr>
              <a:t>Fu, Junchen, et al. "Exploring adapter-based transfer learning for recommender systems: Empirical studies and practical insights." </a:t>
            </a:r>
            <a:r>
              <a:rPr lang="en-US" sz="1050" b="0" i="1" dirty="0">
                <a:solidFill>
                  <a:srgbClr val="171717"/>
                </a:solidFill>
                <a:latin typeface="Arial"/>
                <a:ea typeface="Microsoft YaHei"/>
                <a:cs typeface="Arial"/>
              </a:rPr>
              <a:t>WSDM’24</a:t>
            </a:r>
            <a:r>
              <a:rPr lang="en-US" sz="1050" b="0" dirty="0">
                <a:solidFill>
                  <a:srgbClr val="171717"/>
                </a:solidFill>
                <a:latin typeface="Arial"/>
                <a:ea typeface="Microsoft YaHei"/>
                <a:cs typeface="Arial"/>
              </a:rPr>
              <a:t>.</a:t>
            </a:r>
            <a:endParaRPr lang="en-US" b="1" i="0" dirty="0">
              <a:solidFill>
                <a:srgbClr val="222222"/>
              </a:solidFill>
              <a:effectLst/>
              <a:highlight>
                <a:srgbClr val="FFFFFF"/>
              </a:highlight>
              <a:latin typeface="Arial" panose="020B0604020202020204" pitchFamily="34" charset="0"/>
              <a:ea typeface="Microsoft YaHei"/>
              <a:cs typeface="Arial"/>
            </a:endParaRPr>
          </a:p>
        </p:txBody>
      </p:sp>
      <p:pic>
        <p:nvPicPr>
          <p:cNvPr id="2" name="Picture 1">
            <a:extLst>
              <a:ext uri="{FF2B5EF4-FFF2-40B4-BE49-F238E27FC236}">
                <a16:creationId xmlns:a16="http://schemas.microsoft.com/office/drawing/2014/main" id="{0FE58D7A-9968-BD61-64EA-F5317571DE9F}"/>
              </a:ext>
            </a:extLst>
          </p:cNvPr>
          <p:cNvPicPr>
            <a:picLocks noChangeAspect="1"/>
          </p:cNvPicPr>
          <p:nvPr/>
        </p:nvPicPr>
        <p:blipFill>
          <a:blip r:embed="rId4"/>
          <a:stretch>
            <a:fillRect/>
          </a:stretch>
        </p:blipFill>
        <p:spPr>
          <a:xfrm>
            <a:off x="2395728" y="1783080"/>
            <a:ext cx="7863840" cy="2980944"/>
          </a:xfrm>
          <a:prstGeom prst="rect">
            <a:avLst/>
          </a:prstGeom>
        </p:spPr>
      </p:pic>
    </p:spTree>
    <p:extLst>
      <p:ext uri="{BB962C8B-B14F-4D97-AF65-F5344CB8AC3E}">
        <p14:creationId xmlns:p14="http://schemas.microsoft.com/office/powerpoint/2010/main" val="858668876"/>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3AD11-90FC-3893-B23C-F278E823C6F8}"/>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2F118674-DC96-D889-B5CB-7BE84125522D}"/>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992DAE7F-AC95-456D-1680-C7257F45BDC7}"/>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D451F71D-6D91-3F87-A4F5-4B1D01A23445}"/>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B67A065-AEB8-6202-3DFC-29B734C18779}"/>
              </a:ext>
            </a:extLst>
          </p:cNvPr>
          <p:cNvSpPr txBox="1"/>
          <p:nvPr/>
        </p:nvSpPr>
        <p:spPr>
          <a:xfrm>
            <a:off x="594360" y="1078992"/>
            <a:ext cx="10972800" cy="34471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Scaling effect</a:t>
            </a:r>
          </a:p>
        </p:txBody>
      </p:sp>
      <p:sp>
        <p:nvSpPr>
          <p:cNvPr id="7" name="TextBox 6">
            <a:extLst>
              <a:ext uri="{FF2B5EF4-FFF2-40B4-BE49-F238E27FC236}">
                <a16:creationId xmlns:a16="http://schemas.microsoft.com/office/drawing/2014/main" id="{DD279A58-E17C-0D67-7E56-CAC2766CD297}"/>
              </a:ext>
            </a:extLst>
          </p:cNvPr>
          <p:cNvSpPr txBox="1"/>
          <p:nvPr/>
        </p:nvSpPr>
        <p:spPr>
          <a:xfrm>
            <a:off x="594360" y="5623560"/>
            <a:ext cx="11018520" cy="530352"/>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dirty="0">
                <a:solidFill>
                  <a:srgbClr val="171717"/>
                </a:solidFill>
                <a:latin typeface="Arial"/>
                <a:ea typeface="Microsoft YaHei"/>
                <a:cs typeface="Arial"/>
              </a:rPr>
              <a:t>Fu, Junchen, et al. "Exploring adapter-based transfer learning for recommender systems: Empirical studies and practical insights." </a:t>
            </a:r>
            <a:r>
              <a:rPr lang="en-US" sz="1050" b="0" i="1" dirty="0">
                <a:solidFill>
                  <a:srgbClr val="171717"/>
                </a:solidFill>
                <a:latin typeface="Arial"/>
                <a:ea typeface="Microsoft YaHei"/>
                <a:cs typeface="Arial"/>
              </a:rPr>
              <a:t>WSDM’24</a:t>
            </a:r>
            <a:r>
              <a:rPr lang="en-US" sz="1050" b="0" dirty="0">
                <a:solidFill>
                  <a:srgbClr val="171717"/>
                </a:solidFill>
                <a:latin typeface="Arial"/>
                <a:ea typeface="Microsoft YaHei"/>
                <a:cs typeface="Arial"/>
              </a:rPr>
              <a:t>.</a:t>
            </a:r>
            <a:endParaRPr lang="en-US" b="1" i="0" dirty="0">
              <a:solidFill>
                <a:srgbClr val="222222"/>
              </a:solidFill>
              <a:effectLst/>
              <a:highlight>
                <a:srgbClr val="FFFFFF"/>
              </a:highlight>
              <a:latin typeface="Arial" panose="020B0604020202020204" pitchFamily="34" charset="0"/>
              <a:ea typeface="Microsoft YaHei"/>
              <a:cs typeface="Arial"/>
            </a:endParaRPr>
          </a:p>
        </p:txBody>
      </p:sp>
      <p:pic>
        <p:nvPicPr>
          <p:cNvPr id="3" name="Picture 2">
            <a:extLst>
              <a:ext uri="{FF2B5EF4-FFF2-40B4-BE49-F238E27FC236}">
                <a16:creationId xmlns:a16="http://schemas.microsoft.com/office/drawing/2014/main" id="{366BE89C-825D-B41A-3378-80D279D5AA62}"/>
              </a:ext>
            </a:extLst>
          </p:cNvPr>
          <p:cNvPicPr>
            <a:picLocks noChangeAspect="1"/>
          </p:cNvPicPr>
          <p:nvPr/>
        </p:nvPicPr>
        <p:blipFill>
          <a:blip r:embed="rId4"/>
          <a:stretch>
            <a:fillRect/>
          </a:stretch>
        </p:blipFill>
        <p:spPr>
          <a:xfrm>
            <a:off x="902710" y="2040446"/>
            <a:ext cx="10080239" cy="3214305"/>
          </a:xfrm>
          <a:prstGeom prst="rect">
            <a:avLst/>
          </a:prstGeom>
        </p:spPr>
      </p:pic>
    </p:spTree>
    <p:extLst>
      <p:ext uri="{BB962C8B-B14F-4D97-AF65-F5344CB8AC3E}">
        <p14:creationId xmlns:p14="http://schemas.microsoft.com/office/powerpoint/2010/main" val="3655923597"/>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921A0-A7A5-6F0C-A66A-178EAF32A57F}"/>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C2ADF7DB-0685-F36C-B6F0-CC360DE55CCB}"/>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33364A47-6C01-C3FB-C39D-78C207DD9872}"/>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EFFE56FF-4813-6341-D832-C0CD693232C3}"/>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72AA5C-4ABB-E902-0A89-CB2C71907405}"/>
              </a:ext>
            </a:extLst>
          </p:cNvPr>
          <p:cNvSpPr txBox="1"/>
          <p:nvPr/>
        </p:nvSpPr>
        <p:spPr>
          <a:xfrm>
            <a:off x="594360" y="1078992"/>
            <a:ext cx="10972800" cy="344710"/>
          </a:xfrm>
          <a:prstGeom prst="rect">
            <a:avLst/>
          </a:prstGeom>
          <a:noFill/>
        </p:spPr>
        <p:txBody>
          <a:bodyPr wrap="square" lIns="27432" tIns="18288" rIns="27432" bIns="18288" rtlCol="0">
            <a:spAutoFit/>
          </a:bodyPr>
          <a:lstStyle/>
          <a:p>
            <a:pPr algn="l"/>
            <a:r>
              <a:rPr lang="en-US" sz="2000" b="0" dirty="0" err="1">
                <a:solidFill>
                  <a:srgbClr val="171717"/>
                </a:solidFill>
                <a:latin typeface="Arial"/>
                <a:ea typeface="Microsoft YaHei"/>
                <a:cs typeface="Arial"/>
              </a:rPr>
              <a:t>PMMRec</a:t>
            </a:r>
            <a:r>
              <a:rPr lang="en-US" sz="2000" b="0" dirty="0">
                <a:solidFill>
                  <a:srgbClr val="171717"/>
                </a:solidFill>
                <a:latin typeface="Arial"/>
                <a:ea typeface="Microsoft YaHei"/>
                <a:cs typeface="Arial"/>
              </a:rPr>
              <a:t>: Exploration on </a:t>
            </a:r>
            <a:r>
              <a:rPr lang="en-US" sz="2000" dirty="0">
                <a:solidFill>
                  <a:srgbClr val="171717"/>
                </a:solidFill>
              </a:rPr>
              <a:t>Dual Encoder finetuning</a:t>
            </a:r>
            <a:r>
              <a:rPr lang="en-US" sz="2000" b="0" dirty="0">
                <a:solidFill>
                  <a:srgbClr val="171717"/>
                </a:solidFill>
                <a:latin typeface="Arial"/>
                <a:ea typeface="Microsoft YaHei"/>
                <a:cs typeface="Arial"/>
              </a:rPr>
              <a:t>.</a:t>
            </a:r>
            <a:endParaRPr lang="en-US" sz="2000" b="1" dirty="0">
              <a:latin typeface="Arial"/>
              <a:ea typeface="Microsoft YaHei"/>
              <a:cs typeface="Arial"/>
            </a:endParaRPr>
          </a:p>
        </p:txBody>
      </p:sp>
      <p:sp>
        <p:nvSpPr>
          <p:cNvPr id="7" name="TextBox 6">
            <a:extLst>
              <a:ext uri="{FF2B5EF4-FFF2-40B4-BE49-F238E27FC236}">
                <a16:creationId xmlns:a16="http://schemas.microsoft.com/office/drawing/2014/main" id="{A6657B04-9DD5-F6DE-6391-C943D56D9086}"/>
              </a:ext>
            </a:extLst>
          </p:cNvPr>
          <p:cNvSpPr txBox="1"/>
          <p:nvPr/>
        </p:nvSpPr>
        <p:spPr>
          <a:xfrm>
            <a:off x="594360" y="5623560"/>
            <a:ext cx="11018520" cy="530352"/>
          </a:xfrm>
          <a:prstGeom prst="rect">
            <a:avLst/>
          </a:prstGeom>
          <a:noFill/>
        </p:spPr>
        <p:txBody>
          <a:bodyPr wrap="square" lIns="27432" tIns="18288" rIns="27432" bIns="18288" rtlCol="0">
            <a:spAutoFit/>
          </a:bodyPr>
          <a:lstStyle/>
          <a:p>
            <a:pPr algn="l"/>
            <a:r>
              <a:rPr lang="en-CN" sz="1050" b="0" dirty="0">
                <a:solidFill>
                  <a:srgbClr val="171717"/>
                </a:solidFill>
                <a:latin typeface="Arial"/>
                <a:ea typeface="Microsoft YaHei"/>
                <a:cs typeface="Arial"/>
              </a:rPr>
              <a:t>[1] </a:t>
            </a:r>
            <a:r>
              <a:rPr lang="en-US" sz="1050" b="0" dirty="0">
                <a:solidFill>
                  <a:srgbClr val="171717"/>
                </a:solidFill>
                <a:highlight>
                  <a:srgbClr val="FFFFFF"/>
                </a:highlight>
                <a:latin typeface="Arial"/>
                <a:ea typeface="Microsoft YaHei"/>
                <a:cs typeface="Arial"/>
              </a:rPr>
              <a:t>Li, </a:t>
            </a:r>
            <a:r>
              <a:rPr lang="en-US" sz="1050" b="0" dirty="0" err="1">
                <a:solidFill>
                  <a:srgbClr val="171717"/>
                </a:solidFill>
                <a:highlight>
                  <a:srgbClr val="FFFFFF"/>
                </a:highlight>
                <a:latin typeface="Arial"/>
                <a:ea typeface="Microsoft YaHei"/>
                <a:cs typeface="Arial"/>
              </a:rPr>
              <a:t>Youhua</a:t>
            </a:r>
            <a:r>
              <a:rPr lang="en-US" sz="1050" b="0" dirty="0">
                <a:solidFill>
                  <a:srgbClr val="171717"/>
                </a:solidFill>
                <a:highlight>
                  <a:srgbClr val="FFFFFF"/>
                </a:highlight>
                <a:latin typeface="Arial"/>
                <a:ea typeface="Microsoft YaHei"/>
                <a:cs typeface="Arial"/>
              </a:rPr>
              <a:t>, et al. "Multi-modality is all you need for transferable recommender systems." </a:t>
            </a:r>
            <a:r>
              <a:rPr lang="en-US" sz="1050" b="0" i="1" dirty="0">
                <a:solidFill>
                  <a:srgbClr val="171717"/>
                </a:solidFill>
                <a:highlight>
                  <a:srgbClr val="FFFFFF"/>
                </a:highlight>
                <a:latin typeface="Arial"/>
                <a:ea typeface="Microsoft YaHei"/>
                <a:cs typeface="Arial"/>
              </a:rPr>
              <a:t>ICDE’</a:t>
            </a:r>
            <a:r>
              <a:rPr lang="en-US" sz="1050" b="0" dirty="0">
                <a:solidFill>
                  <a:srgbClr val="171717"/>
                </a:solidFill>
                <a:highlight>
                  <a:srgbClr val="FFFFFF"/>
                </a:highlight>
                <a:latin typeface="Arial"/>
                <a:ea typeface="Microsoft YaHei"/>
                <a:cs typeface="Arial"/>
              </a:rPr>
              <a:t>24.</a:t>
            </a:r>
            <a:endParaRPr lang="en-US" b="1" i="0" dirty="0">
              <a:solidFill>
                <a:srgbClr val="222222"/>
              </a:solidFill>
              <a:effectLst/>
              <a:highlight>
                <a:srgbClr val="FFFFFF"/>
              </a:highlight>
              <a:latin typeface="Arial" panose="020B0604020202020204" pitchFamily="34" charset="0"/>
              <a:ea typeface="Microsoft YaHei"/>
              <a:cs typeface="Arial"/>
            </a:endParaRPr>
          </a:p>
        </p:txBody>
      </p:sp>
      <p:pic>
        <p:nvPicPr>
          <p:cNvPr id="3" name="Picture 2">
            <a:extLst>
              <a:ext uri="{FF2B5EF4-FFF2-40B4-BE49-F238E27FC236}">
                <a16:creationId xmlns:a16="http://schemas.microsoft.com/office/drawing/2014/main" id="{D37D2C99-3364-B30A-EEF5-C87725AA8F47}"/>
              </a:ext>
            </a:extLst>
          </p:cNvPr>
          <p:cNvPicPr>
            <a:picLocks noChangeAspect="1"/>
          </p:cNvPicPr>
          <p:nvPr/>
        </p:nvPicPr>
        <p:blipFill>
          <a:blip r:embed="rId4"/>
          <a:stretch>
            <a:fillRect/>
          </a:stretch>
        </p:blipFill>
        <p:spPr>
          <a:xfrm>
            <a:off x="3182112" y="1993392"/>
            <a:ext cx="6309360" cy="2871216"/>
          </a:xfrm>
          <a:prstGeom prst="rect">
            <a:avLst/>
          </a:prstGeom>
        </p:spPr>
      </p:pic>
    </p:spTree>
    <p:extLst>
      <p:ext uri="{BB962C8B-B14F-4D97-AF65-F5344CB8AC3E}">
        <p14:creationId xmlns:p14="http://schemas.microsoft.com/office/powerpoint/2010/main" val="1596621971"/>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29AD-1665-C68D-D400-E161183CA00B}"/>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075032C3-5888-7530-7569-4715D14F9B40}"/>
              </a:ext>
            </a:extLst>
          </p:cNvPr>
          <p:cNvSpPr>
            <a:spLocks noGrp="1" noChangeArrowheads="1"/>
          </p:cNvSpPr>
          <p:nvPr>
            <p:ph type="ctrTitle"/>
          </p:nvPr>
        </p:nvSpPr>
        <p:spPr>
          <a:xfrm>
            <a:off x="238345" y="136525"/>
            <a:ext cx="10690324" cy="670222"/>
          </a:xfrm>
        </p:spPr>
        <p:txBody>
          <a:bodyPr>
            <a:noAutofit/>
          </a:bodyPr>
          <a:lstStyle/>
          <a:p>
            <a:pPr algn="l"/>
            <a:r>
              <a:rPr lang="en-US" sz="32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2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2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sz="3200" b="1" dirty="0">
              <a:solidFill>
                <a:schemeClr val="accent1">
                  <a:lumMod val="75000"/>
                </a:schemeClr>
              </a:solidFill>
              <a:latin typeface="Calibri" panose="020F0502020204030204" pitchFamily="34" charset="0"/>
              <a:ea typeface="Apple Symbols" panose="02000000000000000000" pitchFamily="2" charset="-79"/>
              <a:cs typeface="Calibri" panose="020F0502020204030204" pitchFamily="34" charset="0"/>
            </a:endParaRPr>
          </a:p>
        </p:txBody>
      </p:sp>
      <p:pic>
        <p:nvPicPr>
          <p:cNvPr id="17" name="Picture 6">
            <a:extLst>
              <a:ext uri="{FF2B5EF4-FFF2-40B4-BE49-F238E27FC236}">
                <a16:creationId xmlns:a16="http://schemas.microsoft.com/office/drawing/2014/main" id="{C3DF133E-119D-5C35-152D-6968CD5E233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493750" y="-164890"/>
            <a:ext cx="4172939" cy="100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3751A45C-C95E-182E-E5F7-8A7ADA94C4B3}"/>
              </a:ext>
            </a:extLst>
          </p:cNvPr>
          <p:cNvCxnSpPr>
            <a:cxnSpLocks/>
          </p:cNvCxnSpPr>
          <p:nvPr/>
        </p:nvCxnSpPr>
        <p:spPr>
          <a:xfrm>
            <a:off x="243755" y="854202"/>
            <a:ext cx="7812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626E1B9-E5B9-24EA-97C0-D29145610DDD}"/>
              </a:ext>
            </a:extLst>
          </p:cNvPr>
          <p:cNvSpPr txBox="1"/>
          <p:nvPr/>
        </p:nvSpPr>
        <p:spPr>
          <a:xfrm>
            <a:off x="478970" y="1064097"/>
            <a:ext cx="7216713" cy="3416320"/>
          </a:xfrm>
          <a:prstGeom prst="rect">
            <a:avLst/>
          </a:prstGeom>
          <a:noFill/>
        </p:spPr>
        <p:txBody>
          <a:bodyPr wrap="square" rtlCol="0">
            <a:spAutoFit/>
          </a:bodyPr>
          <a:lstStyle/>
          <a:p>
            <a:r>
              <a:rPr lang="en-US" sz="2400" dirty="0"/>
              <a:t>Traditional Adaptation approaches typically adopt full fine-tuning for pre- trained modality encoders, which is costly in terms of </a:t>
            </a:r>
            <a:r>
              <a:rPr lang="en-US" sz="2400" dirty="0">
                <a:solidFill>
                  <a:srgbClr val="FF0000"/>
                </a:solidFill>
              </a:rPr>
              <a:t>GPU memory </a:t>
            </a:r>
            <a:r>
              <a:rPr lang="en-US" sz="2400" dirty="0"/>
              <a:t>and </a:t>
            </a:r>
            <a:r>
              <a:rPr lang="en-US" sz="2400" dirty="0">
                <a:solidFill>
                  <a:srgbClr val="FF0000"/>
                </a:solidFill>
              </a:rPr>
              <a:t>training time</a:t>
            </a:r>
            <a:r>
              <a:rPr lang="en-US" sz="2400" dirty="0"/>
              <a:t>. </a:t>
            </a:r>
          </a:p>
          <a:p>
            <a:endParaRPr lang="en-US" sz="2400" dirty="0"/>
          </a:p>
          <a:p>
            <a:r>
              <a:rPr lang="en-US" sz="2400" dirty="0"/>
              <a:t>To address this issue, methods like Adapter4Rec [1] utilize adapters or Low-Rank Adaptation (</a:t>
            </a:r>
            <a:r>
              <a:rPr lang="en-US" sz="2400" dirty="0" err="1"/>
              <a:t>LoRA</a:t>
            </a:r>
            <a:r>
              <a:rPr lang="en-US" sz="2400" dirty="0"/>
              <a:t>) techniques emphasizing </a:t>
            </a:r>
            <a:r>
              <a:rPr lang="en-US" sz="2400" dirty="0">
                <a:solidFill>
                  <a:srgbClr val="FF0000"/>
                </a:solidFill>
              </a:rPr>
              <a:t>parameter-efficiency for </a:t>
            </a:r>
            <a:r>
              <a:rPr lang="en-US" sz="2400" dirty="0"/>
              <a:t>recommendation tasks, which all belongs to EPEFT in our research.</a:t>
            </a:r>
          </a:p>
        </p:txBody>
      </p:sp>
      <p:pic>
        <p:nvPicPr>
          <p:cNvPr id="12" name="Picture 11">
            <a:extLst>
              <a:ext uri="{FF2B5EF4-FFF2-40B4-BE49-F238E27FC236}">
                <a16:creationId xmlns:a16="http://schemas.microsoft.com/office/drawing/2014/main" id="{EE7BBCB4-A963-984C-2D83-A996A08C01A4}"/>
              </a:ext>
            </a:extLst>
          </p:cNvPr>
          <p:cNvPicPr>
            <a:picLocks noChangeAspect="1"/>
          </p:cNvPicPr>
          <p:nvPr/>
        </p:nvPicPr>
        <p:blipFill rotWithShape="1">
          <a:blip r:embed="rId4"/>
          <a:srcRect r="40588" b="22304"/>
          <a:stretch/>
        </p:blipFill>
        <p:spPr>
          <a:xfrm>
            <a:off x="7641427" y="1148400"/>
            <a:ext cx="4550573" cy="3918772"/>
          </a:xfrm>
          <a:prstGeom prst="rect">
            <a:avLst/>
          </a:prstGeom>
        </p:spPr>
      </p:pic>
      <p:sp>
        <p:nvSpPr>
          <p:cNvPr id="7" name="Slide Number Placeholder 6">
            <a:extLst>
              <a:ext uri="{FF2B5EF4-FFF2-40B4-BE49-F238E27FC236}">
                <a16:creationId xmlns:a16="http://schemas.microsoft.com/office/drawing/2014/main" id="{545BF576-FAD3-A5A3-494A-621120E58F32}"/>
              </a:ext>
            </a:extLst>
          </p:cNvPr>
          <p:cNvSpPr>
            <a:spLocks noGrp="1"/>
          </p:cNvSpPr>
          <p:nvPr>
            <p:ph type="sldNum" sz="quarter" idx="12"/>
          </p:nvPr>
        </p:nvSpPr>
        <p:spPr/>
        <p:txBody>
          <a:bodyPr/>
          <a:lstStyle/>
          <a:p>
            <a:fld id="{55117CE6-D950-4FF5-BDC0-D01CC9B5BDFC}" type="slidenum">
              <a:rPr lang="en-GB" smtClean="0"/>
              <a:t>26</a:t>
            </a:fld>
            <a:endParaRPr lang="en-GB"/>
          </a:p>
        </p:txBody>
      </p:sp>
    </p:spTree>
    <p:extLst>
      <p:ext uri="{BB962C8B-B14F-4D97-AF65-F5344CB8AC3E}">
        <p14:creationId xmlns:p14="http://schemas.microsoft.com/office/powerpoint/2010/main" val="1351741907"/>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a:extLst>
              <a:ext uri="{FF2B5EF4-FFF2-40B4-BE49-F238E27FC236}">
                <a16:creationId xmlns:a16="http://schemas.microsoft.com/office/drawing/2014/main" id="{55102CDE-0969-8D33-0DE2-3DC44C48A3E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2">
            <a:extLst>
              <a:ext uri="{FF2B5EF4-FFF2-40B4-BE49-F238E27FC236}">
                <a16:creationId xmlns:a16="http://schemas.microsoft.com/office/drawing/2014/main" id="{CE1D7DCF-E3DB-0FE2-D05E-E70885DE1AD7}"/>
              </a:ext>
            </a:extLst>
          </p:cNvPr>
          <p:cNvSpPr txBox="1">
            <a:spLocks noGrp="1" noRot="1" noMove="1" noResize="1" noEditPoints="1" noAdjustHandles="1" noChangeArrowheads="1" noChangeShapeType="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sz="3200"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82" name="直线连接符 3">
            <a:extLst>
              <a:ext uri="{FF2B5EF4-FFF2-40B4-BE49-F238E27FC236}">
                <a16:creationId xmlns:a16="http://schemas.microsoft.com/office/drawing/2014/main" id="{CD7F00A9-615F-BB54-0F7B-7F0FD50DF6AC}"/>
              </a:ext>
            </a:extLst>
          </p:cNvPr>
          <p:cNvCxnSpPr>
            <a:cxnSpLocks noGrp="1" noRot="1" noMove="1" noResize="1" noEditPoints="1" noAdjustHandles="1" noChangeArrowheads="1" noChangeShapeType="1"/>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2C89DC-7486-9EDF-AAC9-B47C3A8F2EED}"/>
              </a:ext>
            </a:extLst>
          </p:cNvPr>
          <p:cNvPicPr>
            <a:picLocks noChangeAspect="1"/>
          </p:cNvPicPr>
          <p:nvPr/>
        </p:nvPicPr>
        <p:blipFill>
          <a:blip r:embed="rId4"/>
          <a:srcRect l="4182" r="6230"/>
          <a:stretch>
            <a:fillRect/>
          </a:stretch>
        </p:blipFill>
        <p:spPr>
          <a:xfrm>
            <a:off x="5623560" y="1591056"/>
            <a:ext cx="6263640" cy="3657600"/>
          </a:xfrm>
          <a:prstGeom prst="rect">
            <a:avLst/>
          </a:prstGeom>
        </p:spPr>
      </p:pic>
      <p:pic>
        <p:nvPicPr>
          <p:cNvPr id="7" name="Picture 6">
            <a:extLst>
              <a:ext uri="{FF2B5EF4-FFF2-40B4-BE49-F238E27FC236}">
                <a16:creationId xmlns:a16="http://schemas.microsoft.com/office/drawing/2014/main" id="{83DFFB43-797A-9476-9C8F-5C6BD747B70B}"/>
              </a:ext>
            </a:extLst>
          </p:cNvPr>
          <p:cNvPicPr>
            <a:picLocks noChangeAspect="1"/>
          </p:cNvPicPr>
          <p:nvPr/>
        </p:nvPicPr>
        <p:blipFill>
          <a:blip r:embed="rId5"/>
          <a:srcRect l="6004" r="4142"/>
          <a:stretch>
            <a:fillRect/>
          </a:stretch>
        </p:blipFill>
        <p:spPr>
          <a:xfrm>
            <a:off x="502920" y="1856231"/>
            <a:ext cx="4892040" cy="3383280"/>
          </a:xfrm>
          <a:prstGeom prst="rect">
            <a:avLst/>
          </a:prstGeom>
        </p:spPr>
      </p:pic>
      <p:sp>
        <p:nvSpPr>
          <p:cNvPr id="4" name="Slide Number Placeholder 3">
            <a:extLst>
              <a:ext uri="{FF2B5EF4-FFF2-40B4-BE49-F238E27FC236}">
                <a16:creationId xmlns:a16="http://schemas.microsoft.com/office/drawing/2014/main" id="{95276CC5-7DA5-60F7-FAFC-C5C599C67672}"/>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27</a:t>
            </a:fld>
            <a:endParaRPr lang="en-GB">
              <a:latin typeface="Arial"/>
              <a:ea typeface="Microsoft YaHei"/>
              <a:cs typeface="Arial"/>
            </a:endParaRPr>
          </a:p>
        </p:txBody>
      </p:sp>
      <p:sp>
        <p:nvSpPr>
          <p:cNvPr id="2" name="TextBox 1">
            <a:extLst>
              <a:ext uri="{FF2B5EF4-FFF2-40B4-BE49-F238E27FC236}">
                <a16:creationId xmlns:a16="http://schemas.microsoft.com/office/drawing/2014/main" id="{51509E0E-47CB-E517-A00B-6ED73051570C}"/>
              </a:ext>
            </a:extLst>
          </p:cNvPr>
          <p:cNvSpPr txBox="1"/>
          <p:nvPr/>
        </p:nvSpPr>
        <p:spPr>
          <a:xfrm>
            <a:off x="502920" y="1078992"/>
            <a:ext cx="10972800" cy="502920"/>
          </a:xfrm>
          <a:prstGeom prst="rect">
            <a:avLst/>
          </a:prstGeom>
          <a:noFill/>
        </p:spPr>
        <p:txBody>
          <a:bodyPr wrap="square" lIns="27432" tIns="18288" rIns="27432" bIns="18288">
            <a:spAutoFit/>
          </a:bodyPr>
          <a:lstStyle/>
          <a:p>
            <a:pPr algn="l"/>
            <a:r>
              <a:rPr lang="en-US" sz="2000" b="0" dirty="0">
                <a:solidFill>
                  <a:srgbClr val="171717"/>
                </a:solidFill>
                <a:latin typeface="Arial"/>
                <a:ea typeface="Microsoft YaHei"/>
                <a:cs typeface="Arial"/>
              </a:rPr>
              <a:t>IISAN address this problem by using decoupled paradigm and intra- and inter-modal side adapter towers.</a:t>
            </a:r>
          </a:p>
        </p:txBody>
      </p:sp>
      <p:sp>
        <p:nvSpPr>
          <p:cNvPr id="6" name="TextBox 5">
            <a:extLst>
              <a:ext uri="{FF2B5EF4-FFF2-40B4-BE49-F238E27FC236}">
                <a16:creationId xmlns:a16="http://schemas.microsoft.com/office/drawing/2014/main" id="{138FFD42-7DE7-F2B6-4C71-F05856AA8C92}"/>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i="0" dirty="0">
                <a:solidFill>
                  <a:srgbClr val="171717"/>
                </a:solidFill>
                <a:effectLst/>
                <a:latin typeface="Arial" panose="020F0502020204030204" pitchFamily="34" charset="0"/>
                <a:cs typeface="Arial" panose="020F0502020204030204" pitchFamily="34" charset="0"/>
              </a:rPr>
              <a:t>Fu, Junchen, et al. "IISAN: Efficiently adapting multimodal representation for sequential recommendation with decoupled PEFT." </a:t>
            </a:r>
            <a:r>
              <a:rPr lang="en-US" sz="1050" b="0" i="1" dirty="0">
                <a:solidFill>
                  <a:srgbClr val="171717"/>
                </a:solidFill>
                <a:effectLst/>
                <a:latin typeface="Arial" panose="020F0502020204030204" pitchFamily="34" charset="0"/>
                <a:cs typeface="Arial" panose="020F0502020204030204" pitchFamily="34" charset="0"/>
              </a:rPr>
              <a:t>SIGIR’24</a:t>
            </a:r>
            <a:r>
              <a:rPr lang="en-US" sz="1050" b="0" i="0" dirty="0">
                <a:solidFill>
                  <a:srgbClr val="171717"/>
                </a:solidFill>
                <a:effectLst/>
                <a:latin typeface="Arial" panose="020F0502020204030204" pitchFamily="34" charset="0"/>
                <a:cs typeface="Arial" panose="020F0502020204030204" pitchFamily="34" charset="0"/>
              </a:rPr>
              <a:t>.</a:t>
            </a:r>
            <a:endParaRPr lang="en-CN" dirty="0">
              <a:latin typeface="Arial" panose="020F0502020204030204" pitchFamily="34" charset="0"/>
              <a:cs typeface="Arial" panose="020F0502020204030204" pitchFamily="34" charset="0"/>
            </a:endParaRPr>
          </a:p>
        </p:txBody>
      </p:sp>
    </p:spTree>
    <p:extLst>
      <p:ext uri="{BB962C8B-B14F-4D97-AF65-F5344CB8AC3E}">
        <p14:creationId xmlns:p14="http://schemas.microsoft.com/office/powerpoint/2010/main" val="602263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29AD-1665-C68D-D400-E161183CA00B}"/>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075032C3-5888-7530-7569-4715D14F9B40}"/>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pic>
        <p:nvPicPr>
          <p:cNvPr id="17" name="Picture 6">
            <a:extLst>
              <a:ext uri="{FF2B5EF4-FFF2-40B4-BE49-F238E27FC236}">
                <a16:creationId xmlns:a16="http://schemas.microsoft.com/office/drawing/2014/main" id="{C3DF133E-119D-5C35-152D-6968CD5E233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3751A45C-C95E-182E-E5F7-8A7ADA94C4B3}"/>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DEF9D72-789C-6635-9C00-10041F4E27E9}"/>
              </a:ext>
            </a:extLst>
          </p:cNvPr>
          <p:cNvPicPr>
            <a:picLocks noChangeAspect="1"/>
          </p:cNvPicPr>
          <p:nvPr/>
        </p:nvPicPr>
        <p:blipFill>
          <a:blip r:embed="rId4"/>
          <a:stretch>
            <a:fillRect/>
          </a:stretch>
        </p:blipFill>
        <p:spPr>
          <a:xfrm>
            <a:off x="2788920" y="1673352"/>
            <a:ext cx="6675120" cy="4572000"/>
          </a:xfrm>
          <a:prstGeom prst="rect">
            <a:avLst/>
          </a:prstGeom>
        </p:spPr>
      </p:pic>
      <p:sp>
        <p:nvSpPr>
          <p:cNvPr id="9" name="TextBox 8">
            <a:extLst>
              <a:ext uri="{FF2B5EF4-FFF2-40B4-BE49-F238E27FC236}">
                <a16:creationId xmlns:a16="http://schemas.microsoft.com/office/drawing/2014/main" id="{B4205B45-621A-C901-CA77-645CCD7C2821}"/>
              </a:ext>
            </a:extLst>
          </p:cNvPr>
          <p:cNvSpPr txBox="1"/>
          <p:nvPr/>
        </p:nvSpPr>
        <p:spPr>
          <a:xfrm>
            <a:off x="502920" y="1078992"/>
            <a:ext cx="10972800" cy="50292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We identify that </a:t>
            </a:r>
            <a:r>
              <a:rPr lang="en-GB" sz="2000" b="0" dirty="0">
                <a:solidFill>
                  <a:srgbClr val="171717"/>
                </a:solidFill>
                <a:latin typeface="Arial"/>
                <a:ea typeface="Microsoft YaHei"/>
                <a:cs typeface="Arial"/>
              </a:rPr>
              <a:t>the hidden states can be cached for DPEFT more efficiency.</a:t>
            </a:r>
          </a:p>
          <a:p>
            <a:pPr algn="l"/>
            <a:endParaRPr lang="en-US" sz="2400" dirty="0">
              <a:latin typeface="Arial"/>
              <a:ea typeface="Microsoft YaHei"/>
              <a:cs typeface="Arial"/>
            </a:endParaRPr>
          </a:p>
          <a:p>
            <a:pPr marL="342900" indent="-342900" algn="l">
              <a:buAutoNum type="arabicPeriod"/>
            </a:pPr>
            <a:endParaRPr lang="en-US" sz="2400" dirty="0">
              <a:solidFill>
                <a:schemeClr val="accent1"/>
              </a:solidFill>
              <a:latin typeface="Arial"/>
              <a:ea typeface="Microsoft YaHei"/>
              <a:cs typeface="Arial"/>
            </a:endParaRPr>
          </a:p>
        </p:txBody>
      </p:sp>
    </p:spTree>
    <p:extLst>
      <p:ext uri="{BB962C8B-B14F-4D97-AF65-F5344CB8AC3E}">
        <p14:creationId xmlns:p14="http://schemas.microsoft.com/office/powerpoint/2010/main" val="1531688878"/>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F8FEC-8A09-6607-6A15-D37152A697A8}"/>
            </a:ext>
          </a:extLst>
        </p:cNvPr>
        <p:cNvGrpSpPr/>
        <p:nvPr/>
      </p:nvGrpSpPr>
      <p:grpSpPr>
        <a:xfrm>
          <a:off x="0" y="0"/>
          <a:ext cx="0" cy="0"/>
          <a:chOff x="0" y="0"/>
          <a:chExt cx="0" cy="0"/>
        </a:xfrm>
      </p:grpSpPr>
      <p:pic>
        <p:nvPicPr>
          <p:cNvPr id="31" name="Picture 6">
            <a:extLst>
              <a:ext uri="{FF2B5EF4-FFF2-40B4-BE49-F238E27FC236}">
                <a16:creationId xmlns:a16="http://schemas.microsoft.com/office/drawing/2014/main" id="{3ED0FB4B-23C8-A0BF-8663-4FB03D6F4B9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2">
            <a:extLst>
              <a:ext uri="{FF2B5EF4-FFF2-40B4-BE49-F238E27FC236}">
                <a16:creationId xmlns:a16="http://schemas.microsoft.com/office/drawing/2014/main" id="{D684C420-16B6-AA38-4842-88A723DB35DD}"/>
              </a:ext>
            </a:extLst>
          </p:cNvPr>
          <p:cNvSpPr txBox="1">
            <a:spLocks noGrp="1" noRot="1" noMove="1" noResize="1" noEditPoints="1" noAdjustHandles="1" noChangeArrowheads="1" noChangeShapeType="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cxnSp>
        <p:nvCxnSpPr>
          <p:cNvPr id="82" name="直线连接符 3">
            <a:extLst>
              <a:ext uri="{FF2B5EF4-FFF2-40B4-BE49-F238E27FC236}">
                <a16:creationId xmlns:a16="http://schemas.microsoft.com/office/drawing/2014/main" id="{6F511751-1AED-65DD-28EB-14ACDB10B776}"/>
              </a:ext>
            </a:extLst>
          </p:cNvPr>
          <p:cNvCxnSpPr>
            <a:cxnSpLocks noGrp="1" noRot="1" noMove="1" noResize="1" noEditPoints="1" noAdjustHandles="1" noChangeArrowheads="1" noChangeShapeType="1"/>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169001A-3BD0-7C4A-9D45-15E06C48E323}"/>
              </a:ext>
            </a:extLst>
          </p:cNvPr>
          <p:cNvPicPr>
            <a:picLocks noChangeAspect="1"/>
          </p:cNvPicPr>
          <p:nvPr/>
        </p:nvPicPr>
        <p:blipFill>
          <a:blip r:embed="rId4"/>
          <a:stretch>
            <a:fillRect/>
          </a:stretch>
        </p:blipFill>
        <p:spPr>
          <a:xfrm>
            <a:off x="411480" y="941832"/>
            <a:ext cx="11018520" cy="4480560"/>
          </a:xfrm>
          <a:prstGeom prst="rect">
            <a:avLst/>
          </a:prstGeom>
        </p:spPr>
      </p:pic>
      <p:sp>
        <p:nvSpPr>
          <p:cNvPr id="9" name="Slide Number Placeholder 8">
            <a:extLst>
              <a:ext uri="{FF2B5EF4-FFF2-40B4-BE49-F238E27FC236}">
                <a16:creationId xmlns:a16="http://schemas.microsoft.com/office/drawing/2014/main" id="{F365FB51-5A5D-A920-00FE-28B9077DE35E}"/>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29</a:t>
            </a:fld>
            <a:endParaRPr lang="en-GB" dirty="0">
              <a:latin typeface="Arial"/>
              <a:ea typeface="Microsoft YaHei"/>
              <a:cs typeface="Arial"/>
            </a:endParaRPr>
          </a:p>
        </p:txBody>
      </p:sp>
      <p:sp>
        <p:nvSpPr>
          <p:cNvPr id="2" name="Rounded Rectangle 1">
            <a:extLst>
              <a:ext uri="{FF2B5EF4-FFF2-40B4-BE49-F238E27FC236}">
                <a16:creationId xmlns:a16="http://schemas.microsoft.com/office/drawing/2014/main" id="{734CF9AD-2252-6C63-0293-55C3A42B7C6E}"/>
              </a:ext>
            </a:extLst>
          </p:cNvPr>
          <p:cNvSpPr/>
          <p:nvPr/>
        </p:nvSpPr>
        <p:spPr>
          <a:xfrm>
            <a:off x="9337030" y="1861850"/>
            <a:ext cx="2016770" cy="892367"/>
          </a:xfrm>
          <a:prstGeom prst="roundRect">
            <a:avLst>
              <a:gd name="adj" fmla="val 5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27432" tIns="18288" rIns="27432" bIns="18288" rtlCol="0" anchor="ctr"/>
          <a:lstStyle/>
          <a:p>
            <a:pPr algn="ctr"/>
            <a:endParaRPr lang="en-CN">
              <a:latin typeface="Arial"/>
              <a:ea typeface="Microsoft YaHei"/>
              <a:cs typeface="Arial"/>
            </a:endParaRPr>
          </a:p>
        </p:txBody>
      </p:sp>
      <p:sp>
        <p:nvSpPr>
          <p:cNvPr id="5" name="Rounded Rectangle 4">
            <a:extLst>
              <a:ext uri="{FF2B5EF4-FFF2-40B4-BE49-F238E27FC236}">
                <a16:creationId xmlns:a16="http://schemas.microsoft.com/office/drawing/2014/main" id="{4FC64616-3E5D-5962-0BFF-8C0B7D8BBC15}"/>
              </a:ext>
            </a:extLst>
          </p:cNvPr>
          <p:cNvSpPr/>
          <p:nvPr/>
        </p:nvSpPr>
        <p:spPr>
          <a:xfrm>
            <a:off x="9337030" y="3230718"/>
            <a:ext cx="2016770" cy="892367"/>
          </a:xfrm>
          <a:prstGeom prst="roundRect">
            <a:avLst>
              <a:gd name="adj" fmla="val 5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27432" tIns="18288" rIns="27432" bIns="18288" rtlCol="0" anchor="ctr"/>
          <a:lstStyle/>
          <a:p>
            <a:pPr algn="ctr"/>
            <a:endParaRPr lang="en-CN">
              <a:latin typeface="Arial"/>
              <a:ea typeface="Microsoft YaHei"/>
              <a:cs typeface="Arial"/>
            </a:endParaRPr>
          </a:p>
        </p:txBody>
      </p:sp>
      <p:sp>
        <p:nvSpPr>
          <p:cNvPr id="6" name="Rounded Rectangle 5">
            <a:extLst>
              <a:ext uri="{FF2B5EF4-FFF2-40B4-BE49-F238E27FC236}">
                <a16:creationId xmlns:a16="http://schemas.microsoft.com/office/drawing/2014/main" id="{AEAA37DC-746A-F8D4-8185-F7AA60F693A0}"/>
              </a:ext>
            </a:extLst>
          </p:cNvPr>
          <p:cNvSpPr/>
          <p:nvPr/>
        </p:nvSpPr>
        <p:spPr>
          <a:xfrm>
            <a:off x="9318822" y="4541297"/>
            <a:ext cx="2016770" cy="892367"/>
          </a:xfrm>
          <a:prstGeom prst="roundRect">
            <a:avLst>
              <a:gd name="adj" fmla="val 5192"/>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27432" tIns="18288" rIns="27432" bIns="18288" rtlCol="0" anchor="ctr"/>
          <a:lstStyle/>
          <a:p>
            <a:pPr algn="ctr"/>
            <a:endParaRPr lang="en-CN">
              <a:latin typeface="Arial"/>
              <a:ea typeface="Microsoft YaHei"/>
              <a:cs typeface="Arial"/>
            </a:endParaRPr>
          </a:p>
        </p:txBody>
      </p:sp>
      <p:sp>
        <p:nvSpPr>
          <p:cNvPr id="7" name="TextBox 6">
            <a:extLst>
              <a:ext uri="{FF2B5EF4-FFF2-40B4-BE49-F238E27FC236}">
                <a16:creationId xmlns:a16="http://schemas.microsoft.com/office/drawing/2014/main" id="{328BA791-CD11-A12A-C8D0-2F0D1A0EAF23}"/>
              </a:ext>
            </a:extLst>
          </p:cNvPr>
          <p:cNvSpPr txBox="1"/>
          <p:nvPr/>
        </p:nvSpPr>
        <p:spPr>
          <a:xfrm>
            <a:off x="685800" y="5715000"/>
            <a:ext cx="10972800" cy="365760"/>
          </a:xfrm>
          <a:prstGeom prst="rect">
            <a:avLst/>
          </a:prstGeom>
          <a:noFill/>
        </p:spPr>
        <p:txBody>
          <a:bodyPr wrap="square" lIns="27432" tIns="18288" rIns="27432" bIns="18288" rtlCol="0">
            <a:spAutoFit/>
          </a:bodyPr>
          <a:lstStyle/>
          <a:p>
            <a:pPr algn="ctr"/>
            <a:r>
              <a:rPr lang="en-US" sz="1500" b="0" dirty="0">
                <a:solidFill>
                  <a:srgbClr val="171717"/>
                </a:solidFill>
                <a:latin typeface="Arial"/>
                <a:ea typeface="Microsoft YaHei"/>
                <a:cs typeface="Arial"/>
              </a:rPr>
              <a:t>IISAN delivers superior performance while maintaining exceptional efficiency.</a:t>
            </a:r>
          </a:p>
        </p:txBody>
      </p:sp>
    </p:spTree>
    <p:extLst>
      <p:ext uri="{BB962C8B-B14F-4D97-AF65-F5344CB8AC3E}">
        <p14:creationId xmlns:p14="http://schemas.microsoft.com/office/powerpoint/2010/main" val="210505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2F7DC-7409-D361-B21F-198DA68F1F20}"/>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42BBDA99-4A1C-7FD4-AD43-FC28B2F6D6B1}"/>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Background</a:t>
            </a:r>
          </a:p>
        </p:txBody>
      </p:sp>
      <p:pic>
        <p:nvPicPr>
          <p:cNvPr id="17" name="Picture 6">
            <a:extLst>
              <a:ext uri="{FF2B5EF4-FFF2-40B4-BE49-F238E27FC236}">
                <a16:creationId xmlns:a16="http://schemas.microsoft.com/office/drawing/2014/main" id="{09B5BD1B-2087-3738-9AFC-93C9F2EEBE5D}"/>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1C704524-0100-F438-FEF9-E4122DD9D281}"/>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72EE8C5-0735-D19C-02CF-2AFA3CB70111}"/>
              </a:ext>
            </a:extLst>
          </p:cNvPr>
          <p:cNvSpPr txBox="1"/>
          <p:nvPr/>
        </p:nvSpPr>
        <p:spPr>
          <a:xfrm>
            <a:off x="502920" y="1024128"/>
            <a:ext cx="10972800" cy="41148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What are multimodalities in recommendation scenario?</a:t>
            </a:r>
            <a:endParaRPr lang="en-US" sz="2400" b="1" dirty="0">
              <a:latin typeface="Arial"/>
              <a:ea typeface="Microsoft YaHei"/>
              <a:cs typeface="Arial"/>
            </a:endParaRPr>
          </a:p>
        </p:txBody>
      </p:sp>
      <p:pic>
        <p:nvPicPr>
          <p:cNvPr id="2" name="Picture 1">
            <a:extLst>
              <a:ext uri="{FF2B5EF4-FFF2-40B4-BE49-F238E27FC236}">
                <a16:creationId xmlns:a16="http://schemas.microsoft.com/office/drawing/2014/main" id="{9532F7D1-1128-9CE8-7441-4FF61625157E}"/>
              </a:ext>
            </a:extLst>
          </p:cNvPr>
          <p:cNvPicPr>
            <a:picLocks noChangeAspect="1"/>
          </p:cNvPicPr>
          <p:nvPr/>
        </p:nvPicPr>
        <p:blipFill>
          <a:blip r:embed="rId4"/>
          <a:srcRect t="11360"/>
          <a:stretch>
            <a:fillRect/>
          </a:stretch>
        </p:blipFill>
        <p:spPr>
          <a:xfrm>
            <a:off x="502920" y="2496312"/>
            <a:ext cx="5074920" cy="3099816"/>
          </a:xfrm>
          <a:prstGeom prst="rect">
            <a:avLst/>
          </a:prstGeom>
        </p:spPr>
      </p:pic>
      <p:grpSp>
        <p:nvGrpSpPr>
          <p:cNvPr id="9" name="Group 8">
            <a:extLst>
              <a:ext uri="{FF2B5EF4-FFF2-40B4-BE49-F238E27FC236}">
                <a16:creationId xmlns:a16="http://schemas.microsoft.com/office/drawing/2014/main" id="{6EEF55C8-26A6-8A58-D436-39FE54048BC7}"/>
              </a:ext>
            </a:extLst>
          </p:cNvPr>
          <p:cNvGrpSpPr/>
          <p:nvPr/>
        </p:nvGrpSpPr>
        <p:grpSpPr>
          <a:xfrm>
            <a:off x="6309360" y="2542032"/>
            <a:ext cx="5257800" cy="2788920"/>
            <a:chOff x="6096000" y="2957355"/>
            <a:chExt cx="5857655" cy="2728759"/>
          </a:xfrm>
        </p:grpSpPr>
        <p:pic>
          <p:nvPicPr>
            <p:cNvPr id="7" name="Picture 6">
              <a:extLst>
                <a:ext uri="{FF2B5EF4-FFF2-40B4-BE49-F238E27FC236}">
                  <a16:creationId xmlns:a16="http://schemas.microsoft.com/office/drawing/2014/main" id="{A9FA0D18-8B7C-52E4-8CF3-AB393E25E4A9}"/>
                </a:ext>
              </a:extLst>
            </p:cNvPr>
            <p:cNvPicPr>
              <a:picLocks noChangeAspect="1"/>
            </p:cNvPicPr>
            <p:nvPr/>
          </p:nvPicPr>
          <p:blipFill>
            <a:blip r:embed="rId5"/>
            <a:stretch>
              <a:fillRect/>
            </a:stretch>
          </p:blipFill>
          <p:spPr>
            <a:xfrm>
              <a:off x="9179456" y="2966499"/>
              <a:ext cx="2774199" cy="2610592"/>
            </a:xfrm>
            <a:prstGeom prst="rect">
              <a:avLst/>
            </a:prstGeom>
          </p:spPr>
        </p:pic>
        <p:pic>
          <p:nvPicPr>
            <p:cNvPr id="8" name="Picture 7">
              <a:extLst>
                <a:ext uri="{FF2B5EF4-FFF2-40B4-BE49-F238E27FC236}">
                  <a16:creationId xmlns:a16="http://schemas.microsoft.com/office/drawing/2014/main" id="{5697A358-BCF8-1DAE-751F-55296C299FD6}"/>
                </a:ext>
              </a:extLst>
            </p:cNvPr>
            <p:cNvPicPr>
              <a:picLocks noChangeAspect="1"/>
            </p:cNvPicPr>
            <p:nvPr/>
          </p:nvPicPr>
          <p:blipFill>
            <a:blip r:embed="rId6"/>
            <a:stretch>
              <a:fillRect/>
            </a:stretch>
          </p:blipFill>
          <p:spPr>
            <a:xfrm>
              <a:off x="6096000" y="2957355"/>
              <a:ext cx="2993320" cy="2728759"/>
            </a:xfrm>
            <a:prstGeom prst="rect">
              <a:avLst/>
            </a:prstGeom>
          </p:spPr>
        </p:pic>
      </p:grpSp>
      <p:sp>
        <p:nvSpPr>
          <p:cNvPr id="10" name="TextBox 9">
            <a:extLst>
              <a:ext uri="{FF2B5EF4-FFF2-40B4-BE49-F238E27FC236}">
                <a16:creationId xmlns:a16="http://schemas.microsoft.com/office/drawing/2014/main" id="{A351F480-39B2-B596-9EE9-514D2EA3B6BA}"/>
              </a:ext>
            </a:extLst>
          </p:cNvPr>
          <p:cNvSpPr txBox="1"/>
          <p:nvPr/>
        </p:nvSpPr>
        <p:spPr>
          <a:xfrm>
            <a:off x="1170432" y="2039112"/>
            <a:ext cx="3657600" cy="320040"/>
          </a:xfrm>
          <a:prstGeom prst="rect">
            <a:avLst/>
          </a:prstGeom>
          <a:noFill/>
        </p:spPr>
        <p:txBody>
          <a:bodyPr wrap="square" lIns="27432" tIns="18288" rIns="27432" bIns="18288" rtlCol="0">
            <a:spAutoFit/>
          </a:bodyPr>
          <a:lstStyle/>
          <a:p>
            <a:pPr algn="ctr"/>
            <a:r>
              <a:rPr lang="en-CN" sz="1500" b="0" dirty="0">
                <a:solidFill>
                  <a:srgbClr val="171717"/>
                </a:solidFill>
                <a:latin typeface="Arial"/>
                <a:ea typeface="Microsoft YaHei"/>
                <a:cs typeface="Arial"/>
              </a:rPr>
              <a:t>E-commerce Product Recommendation</a:t>
            </a:r>
          </a:p>
        </p:txBody>
      </p:sp>
      <p:sp>
        <p:nvSpPr>
          <p:cNvPr id="11" name="TextBox 10">
            <a:extLst>
              <a:ext uri="{FF2B5EF4-FFF2-40B4-BE49-F238E27FC236}">
                <a16:creationId xmlns:a16="http://schemas.microsoft.com/office/drawing/2014/main" id="{C11974BD-32A7-1487-782E-C1FD6A31A681}"/>
              </a:ext>
            </a:extLst>
          </p:cNvPr>
          <p:cNvSpPr txBox="1"/>
          <p:nvPr/>
        </p:nvSpPr>
        <p:spPr>
          <a:xfrm>
            <a:off x="7040880" y="2039112"/>
            <a:ext cx="3611880" cy="320040"/>
          </a:xfrm>
          <a:prstGeom prst="rect">
            <a:avLst/>
          </a:prstGeom>
          <a:noFill/>
        </p:spPr>
        <p:txBody>
          <a:bodyPr wrap="square" lIns="27432" tIns="18288" rIns="27432" bIns="18288" rtlCol="0">
            <a:spAutoFit/>
          </a:bodyPr>
          <a:lstStyle/>
          <a:p>
            <a:pPr algn="ctr"/>
            <a:r>
              <a:rPr lang="en-CN" sz="1500" b="0" dirty="0">
                <a:solidFill>
                  <a:srgbClr val="171717"/>
                </a:solidFill>
                <a:latin typeface="Arial"/>
                <a:ea typeface="Microsoft YaHei"/>
                <a:cs typeface="Arial"/>
              </a:rPr>
              <a:t>Video Recommendation</a:t>
            </a:r>
          </a:p>
        </p:txBody>
      </p:sp>
      <p:sp>
        <p:nvSpPr>
          <p:cNvPr id="13" name="TextBox 12">
            <a:extLst>
              <a:ext uri="{FF2B5EF4-FFF2-40B4-BE49-F238E27FC236}">
                <a16:creationId xmlns:a16="http://schemas.microsoft.com/office/drawing/2014/main" id="{0EF33397-F2E1-4356-CF34-3958895ABD2E}"/>
              </a:ext>
            </a:extLst>
          </p:cNvPr>
          <p:cNvSpPr txBox="1"/>
          <p:nvPr/>
        </p:nvSpPr>
        <p:spPr>
          <a:xfrm>
            <a:off x="685800" y="5925312"/>
            <a:ext cx="10972800" cy="320040"/>
          </a:xfrm>
          <a:prstGeom prst="rect">
            <a:avLst/>
          </a:prstGeom>
          <a:noFill/>
        </p:spPr>
        <p:txBody>
          <a:bodyPr wrap="square" lIns="27432" tIns="18288" rIns="27432" bIns="18288">
            <a:spAutoFit/>
          </a:bodyPr>
          <a:lstStyle/>
          <a:p>
            <a:pPr algn="ctr">
              <a:buNone/>
            </a:pPr>
            <a:r>
              <a:rPr lang="en-US" sz="1400" dirty="0">
                <a:solidFill>
                  <a:srgbClr val="171717"/>
                </a:solidFill>
                <a:latin typeface="Arial"/>
                <a:ea typeface="Microsoft YaHei"/>
                <a:cs typeface="Arial"/>
              </a:rPr>
              <a:t>In recommendation scenarios, </a:t>
            </a:r>
            <a:r>
              <a:rPr lang="en-US" sz="1400" b="1" dirty="0">
                <a:solidFill>
                  <a:srgbClr val="171717"/>
                </a:solidFill>
                <a:latin typeface="Arial"/>
                <a:ea typeface="Microsoft YaHei"/>
                <a:cs typeface="Arial"/>
              </a:rPr>
              <a:t>multimodalities</a:t>
            </a:r>
            <a:r>
              <a:rPr lang="en-US" sz="1400" dirty="0">
                <a:solidFill>
                  <a:srgbClr val="171717"/>
                </a:solidFill>
                <a:latin typeface="Arial"/>
                <a:ea typeface="Microsoft YaHei"/>
                <a:cs typeface="Arial"/>
              </a:rPr>
              <a:t> refer to different types of content signals that describe an item.</a:t>
            </a:r>
          </a:p>
        </p:txBody>
      </p:sp>
    </p:spTree>
    <p:extLst>
      <p:ext uri="{BB962C8B-B14F-4D97-AF65-F5344CB8AC3E}">
        <p14:creationId xmlns:p14="http://schemas.microsoft.com/office/powerpoint/2010/main" val="549622181"/>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E017-498B-3616-7C86-1D56CCC9C139}"/>
            </a:ext>
          </a:extLst>
        </p:cNvPr>
        <p:cNvGrpSpPr/>
        <p:nvPr/>
      </p:nvGrpSpPr>
      <p:grpSpPr>
        <a:xfrm>
          <a:off x="0" y="0"/>
          <a:ext cx="0" cy="0"/>
          <a:chOff x="0" y="0"/>
          <a:chExt cx="0" cy="0"/>
        </a:xfrm>
      </p:grpSpPr>
      <p:pic>
        <p:nvPicPr>
          <p:cNvPr id="31" name="Picture 6">
            <a:extLst>
              <a:ext uri="{FF2B5EF4-FFF2-40B4-BE49-F238E27FC236}">
                <a16:creationId xmlns:a16="http://schemas.microsoft.com/office/drawing/2014/main" id="{EADC27F1-EA06-813F-3C96-E9F9E8CFECC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2">
            <a:extLst>
              <a:ext uri="{FF2B5EF4-FFF2-40B4-BE49-F238E27FC236}">
                <a16:creationId xmlns:a16="http://schemas.microsoft.com/office/drawing/2014/main" id="{FCF30963-5C9C-C387-38F2-799F31728575}"/>
              </a:ext>
            </a:extLst>
          </p:cNvPr>
          <p:cNvSpPr txBox="1">
            <a:spLocks noGrp="1" noRot="1" noMove="1" noResize="1" noEditPoints="1" noAdjustHandles="1" noChangeArrowheads="1" noChangeShapeType="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sz="3200"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82" name="直线连接符 3">
            <a:extLst>
              <a:ext uri="{FF2B5EF4-FFF2-40B4-BE49-F238E27FC236}">
                <a16:creationId xmlns:a16="http://schemas.microsoft.com/office/drawing/2014/main" id="{196EBED6-825C-268E-0E75-E8D331BE15BF}"/>
              </a:ext>
            </a:extLst>
          </p:cNvPr>
          <p:cNvCxnSpPr>
            <a:cxnSpLocks noGrp="1" noRot="1" noMove="1" noResize="1" noEditPoints="1" noAdjustHandles="1" noChangeArrowheads="1" noChangeShapeType="1"/>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BA19028-82EF-4BC2-0F89-2FDB7A0608EE}"/>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30</a:t>
            </a:fld>
            <a:endParaRPr lang="en-GB">
              <a:latin typeface="Arial"/>
              <a:ea typeface="Microsoft YaHei"/>
              <a:cs typeface="Arial"/>
            </a:endParaRPr>
          </a:p>
        </p:txBody>
      </p:sp>
      <p:sp>
        <p:nvSpPr>
          <p:cNvPr id="6" name="TextBox 5">
            <a:extLst>
              <a:ext uri="{FF2B5EF4-FFF2-40B4-BE49-F238E27FC236}">
                <a16:creationId xmlns:a16="http://schemas.microsoft.com/office/drawing/2014/main" id="{9D9C8742-D7D9-630E-9440-40247B924F6E}"/>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i="0" dirty="0">
                <a:solidFill>
                  <a:srgbClr val="171717"/>
                </a:solidFill>
                <a:effectLst/>
                <a:latin typeface="Arial" panose="020F0502020204030204" pitchFamily="34" charset="0"/>
                <a:cs typeface="Arial" panose="020F0502020204030204" pitchFamily="34" charset="0"/>
              </a:rPr>
              <a:t>Qu, </a:t>
            </a:r>
            <a:r>
              <a:rPr lang="en-US" sz="1050" b="0" i="0" dirty="0" err="1">
                <a:solidFill>
                  <a:srgbClr val="171717"/>
                </a:solidFill>
                <a:effectLst/>
                <a:latin typeface="Arial" panose="020F0502020204030204" pitchFamily="34" charset="0"/>
                <a:cs typeface="Arial" panose="020F0502020204030204" pitchFamily="34" charset="0"/>
              </a:rPr>
              <a:t>Yunke</a:t>
            </a:r>
            <a:r>
              <a:rPr lang="en-US" sz="1050" b="0" i="0" dirty="0">
                <a:solidFill>
                  <a:srgbClr val="171717"/>
                </a:solidFill>
                <a:effectLst/>
                <a:latin typeface="Arial" panose="020F0502020204030204" pitchFamily="34" charset="0"/>
                <a:cs typeface="Arial" panose="020F0502020204030204" pitchFamily="34" charset="0"/>
              </a:rPr>
              <a:t>, et al. "Efficient multimodal streaming recommendation via expandable side mixture-of-experts.” CIKM’25.</a:t>
            </a:r>
            <a:endParaRPr lang="en-CN" dirty="0">
              <a:latin typeface="Arial" panose="020F0502020204030204" pitchFamily="34" charset="0"/>
              <a:cs typeface="Arial" panose="020F0502020204030204" pitchFamily="34" charset="0"/>
            </a:endParaRPr>
          </a:p>
        </p:txBody>
      </p:sp>
      <p:pic>
        <p:nvPicPr>
          <p:cNvPr id="8" name="Picture 7">
            <a:extLst>
              <a:ext uri="{FF2B5EF4-FFF2-40B4-BE49-F238E27FC236}">
                <a16:creationId xmlns:a16="http://schemas.microsoft.com/office/drawing/2014/main" id="{C6876C19-663A-A56E-DCDB-ACEDBB289E00}"/>
              </a:ext>
            </a:extLst>
          </p:cNvPr>
          <p:cNvPicPr>
            <a:picLocks noChangeAspect="1"/>
          </p:cNvPicPr>
          <p:nvPr/>
        </p:nvPicPr>
        <p:blipFill>
          <a:blip r:embed="rId4"/>
          <a:srcRect b="25208"/>
          <a:stretch>
            <a:fillRect/>
          </a:stretch>
        </p:blipFill>
        <p:spPr>
          <a:xfrm>
            <a:off x="4088433" y="1673352"/>
            <a:ext cx="3801773" cy="3877056"/>
          </a:xfrm>
          <a:prstGeom prst="rect">
            <a:avLst/>
          </a:prstGeom>
        </p:spPr>
      </p:pic>
      <p:sp>
        <p:nvSpPr>
          <p:cNvPr id="2" name="TextBox 1">
            <a:extLst>
              <a:ext uri="{FF2B5EF4-FFF2-40B4-BE49-F238E27FC236}">
                <a16:creationId xmlns:a16="http://schemas.microsoft.com/office/drawing/2014/main" id="{F1E1C807-1864-3D2B-4111-31A3B1A9FB06}"/>
              </a:ext>
            </a:extLst>
          </p:cNvPr>
          <p:cNvSpPr txBox="1"/>
          <p:nvPr/>
        </p:nvSpPr>
        <p:spPr>
          <a:xfrm>
            <a:off x="502920" y="1078992"/>
            <a:ext cx="10972800" cy="1083374"/>
          </a:xfrm>
          <a:prstGeom prst="rect">
            <a:avLst/>
          </a:prstGeom>
          <a:noFill/>
        </p:spPr>
        <p:txBody>
          <a:bodyPr wrap="square" lIns="27432" tIns="18288" rIns="27432" bIns="18288" rtlCol="0">
            <a:spAutoFit/>
          </a:bodyPr>
          <a:lstStyle/>
          <a:p>
            <a:pPr algn="l"/>
            <a:r>
              <a:rPr lang="en-US" sz="2000" b="0" dirty="0" err="1">
                <a:solidFill>
                  <a:srgbClr val="171717"/>
                </a:solidFill>
                <a:latin typeface="Arial"/>
                <a:ea typeface="Microsoft YaHei"/>
                <a:cs typeface="Arial"/>
              </a:rPr>
              <a:t>XSMoE</a:t>
            </a:r>
            <a:r>
              <a:rPr lang="en-US" sz="2000" b="0" dirty="0">
                <a:solidFill>
                  <a:srgbClr val="171717"/>
                </a:solidFill>
                <a:latin typeface="Arial"/>
                <a:ea typeface="Microsoft YaHei"/>
                <a:cs typeface="Arial"/>
              </a:rPr>
              <a:t> is a follow-up work on IISAN paradigm</a:t>
            </a:r>
            <a:endParaRPr lang="en-GB" sz="2400" dirty="0">
              <a:latin typeface="Arial"/>
              <a:ea typeface="Microsoft YaHei"/>
              <a:cs typeface="Arial"/>
            </a:endParaRPr>
          </a:p>
          <a:p>
            <a:pPr algn="l"/>
            <a:endParaRPr lang="en-US" sz="2400" dirty="0">
              <a:latin typeface="Arial"/>
              <a:ea typeface="Microsoft YaHei"/>
              <a:cs typeface="Arial"/>
            </a:endParaRPr>
          </a:p>
          <a:p>
            <a:pPr marL="342900" indent="-342900" algn="l">
              <a:buAutoNum type="arabicPeriod"/>
            </a:pPr>
            <a:endParaRPr lang="en-US" sz="2400" dirty="0">
              <a:solidFill>
                <a:schemeClr val="accent1"/>
              </a:solidFill>
              <a:latin typeface="Arial"/>
              <a:ea typeface="Microsoft YaHei"/>
              <a:cs typeface="Arial"/>
            </a:endParaRPr>
          </a:p>
        </p:txBody>
      </p:sp>
    </p:spTree>
    <p:extLst>
      <p:ext uri="{BB962C8B-B14F-4D97-AF65-F5344CB8AC3E}">
        <p14:creationId xmlns:p14="http://schemas.microsoft.com/office/powerpoint/2010/main" val="1356896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EBE3-10C9-D4ED-B169-1352AE3D4197}"/>
            </a:ext>
          </a:extLst>
        </p:cNvPr>
        <p:cNvGrpSpPr/>
        <p:nvPr/>
      </p:nvGrpSpPr>
      <p:grpSpPr>
        <a:xfrm>
          <a:off x="0" y="0"/>
          <a:ext cx="0" cy="0"/>
          <a:chOff x="0" y="0"/>
          <a:chExt cx="0" cy="0"/>
        </a:xfrm>
      </p:grpSpPr>
      <p:pic>
        <p:nvPicPr>
          <p:cNvPr id="31" name="Picture 6">
            <a:extLst>
              <a:ext uri="{FF2B5EF4-FFF2-40B4-BE49-F238E27FC236}">
                <a16:creationId xmlns:a16="http://schemas.microsoft.com/office/drawing/2014/main" id="{9D946591-AAF4-46F3-C853-0721957CAB5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2">
            <a:extLst>
              <a:ext uri="{FF2B5EF4-FFF2-40B4-BE49-F238E27FC236}">
                <a16:creationId xmlns:a16="http://schemas.microsoft.com/office/drawing/2014/main" id="{0991601E-EE28-FE33-4D44-28A6AAD54CE6}"/>
              </a:ext>
            </a:extLst>
          </p:cNvPr>
          <p:cNvSpPr txBox="1">
            <a:spLocks noGrp="1" noRot="1" noMove="1" noResize="1" noEditPoints="1" noAdjustHandles="1" noChangeArrowheads="1" noChangeShapeType="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p>
        </p:txBody>
      </p:sp>
      <p:cxnSp>
        <p:nvCxnSpPr>
          <p:cNvPr id="82" name="直线连接符 3">
            <a:extLst>
              <a:ext uri="{FF2B5EF4-FFF2-40B4-BE49-F238E27FC236}">
                <a16:creationId xmlns:a16="http://schemas.microsoft.com/office/drawing/2014/main" id="{3FAD1CFC-5A10-2FD2-EEE7-1634742CEE05}"/>
              </a:ext>
            </a:extLst>
          </p:cNvPr>
          <p:cNvCxnSpPr>
            <a:cxnSpLocks noGrp="1" noRot="1" noMove="1" noResize="1" noEditPoints="1" noAdjustHandles="1" noChangeArrowheads="1" noChangeShapeType="1"/>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85DE1DA-8220-ABCA-8067-E031CD6C4E9A}"/>
              </a:ext>
            </a:extLst>
          </p:cNvPr>
          <p:cNvPicPr>
            <a:picLocks noChangeAspect="1"/>
          </p:cNvPicPr>
          <p:nvPr/>
        </p:nvPicPr>
        <p:blipFill>
          <a:blip r:embed="rId4"/>
          <a:srcRect l="4182" r="6230"/>
          <a:stretch>
            <a:fillRect/>
          </a:stretch>
        </p:blipFill>
        <p:spPr>
          <a:xfrm rot="16200000">
            <a:off x="502920" y="2240280"/>
            <a:ext cx="4983480" cy="2907792"/>
          </a:xfrm>
          <a:prstGeom prst="rect">
            <a:avLst/>
          </a:prstGeom>
        </p:spPr>
      </p:pic>
      <p:sp>
        <p:nvSpPr>
          <p:cNvPr id="2" name="矩形 5">
            <a:extLst>
              <a:ext uri="{FF2B5EF4-FFF2-40B4-BE49-F238E27FC236}">
                <a16:creationId xmlns:a16="http://schemas.microsoft.com/office/drawing/2014/main" id="{42FBEADC-0C5C-4347-8F3F-4AF5EFB1CB83}"/>
              </a:ext>
            </a:extLst>
          </p:cNvPr>
          <p:cNvSpPr/>
          <p:nvPr/>
        </p:nvSpPr>
        <p:spPr>
          <a:xfrm>
            <a:off x="5806440" y="1143000"/>
            <a:ext cx="5349240" cy="4343400"/>
          </a:xfrm>
          <a:prstGeom prst="rect">
            <a:avLst/>
          </a:prstGeom>
        </p:spPr>
        <p:txBody>
          <a:bodyPr wrap="square" lIns="27432" tIns="18288" rIns="27432" bIns="18288">
            <a:spAutoFit/>
          </a:bodyPr>
          <a:lstStyle/>
          <a:p>
            <a:pPr algn="l"/>
            <a:r>
              <a:rPr lang="en-US" sz="1550" dirty="0">
                <a:solidFill>
                  <a:srgbClr val="171717"/>
                </a:solidFill>
                <a:latin typeface="Arial"/>
                <a:ea typeface="Microsoft YaHei"/>
                <a:cs typeface="Arial"/>
              </a:rPr>
              <a:t>Although IISAN demonstrates state-of-the-art efficiency and effectiveness in adapting multimodal foundation models (MFMs) for recommendation tasks, it still faces two major limitations (Depth and Breadth) that restrict its broader applicability:</a:t>
            </a:r>
          </a:p>
          <a:p>
            <a:pPr algn="l"/>
            <a:endParaRPr lang="en-US" altLang="zh-CN" sz="2000" dirty="0">
              <a:latin typeface="Arial"/>
              <a:ea typeface="Microsoft YaHei"/>
              <a:cs typeface="Arial"/>
            </a:endParaRPr>
          </a:p>
          <a:p>
            <a:pPr marL="342900" indent="-342900" algn="l">
              <a:buAutoNum type="arabicPeriod"/>
            </a:pPr>
            <a:r>
              <a:rPr lang="en-US" altLang="zh-CN" sz="1550" b="1" dirty="0">
                <a:solidFill>
                  <a:srgbClr val="171717"/>
                </a:solidFill>
                <a:latin typeface="Arial"/>
                <a:ea typeface="Microsoft YaHei"/>
                <a:cs typeface="Arial"/>
              </a:rPr>
              <a:t>Depth Limitation: </a:t>
            </a:r>
            <a:r>
              <a:rPr lang="en-US" altLang="zh-CN" sz="1550" dirty="0">
                <a:solidFill>
                  <a:srgbClr val="171717"/>
                </a:solidFill>
                <a:latin typeface="Arial"/>
                <a:ea typeface="Microsoft YaHei"/>
                <a:cs typeface="Arial"/>
              </a:rPr>
              <a:t>It relies on the assumption of symmetrical multimodal encoders, which does not hold in practice, as large language models (LLMs) are typically much deeper than vision encoders.</a:t>
            </a:r>
          </a:p>
          <a:p>
            <a:pPr marL="342900" indent="-342900" algn="l">
              <a:buAutoNum type="arabicPeriod"/>
            </a:pPr>
            <a:r>
              <a:rPr lang="en-US" altLang="zh-CN" sz="1550" b="1" dirty="0">
                <a:solidFill>
                  <a:srgbClr val="171717"/>
                </a:solidFill>
                <a:latin typeface="Arial"/>
                <a:ea typeface="Microsoft YaHei"/>
                <a:cs typeface="Arial"/>
              </a:rPr>
              <a:t>Breadth Limitation: </a:t>
            </a:r>
            <a:r>
              <a:rPr lang="en-US" altLang="zh-CN" sz="1550" dirty="0">
                <a:solidFill>
                  <a:srgbClr val="171717"/>
                </a:solidFill>
                <a:latin typeface="Arial"/>
                <a:ea typeface="Microsoft YaHei"/>
                <a:cs typeface="Arial"/>
              </a:rPr>
              <a:t>It supports only two modalities, overlooking the fact that real-world recommendation scenarios often involve multiple modalities beyond just text and vision.</a:t>
            </a:r>
          </a:p>
        </p:txBody>
      </p:sp>
      <p:sp>
        <p:nvSpPr>
          <p:cNvPr id="6" name="Slide Number Placeholder 5">
            <a:extLst>
              <a:ext uri="{FF2B5EF4-FFF2-40B4-BE49-F238E27FC236}">
                <a16:creationId xmlns:a16="http://schemas.microsoft.com/office/drawing/2014/main" id="{57AD7EEF-C0B8-2F26-BD57-853B567EE722}"/>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31</a:t>
            </a:fld>
            <a:endParaRPr lang="en-GB">
              <a:latin typeface="Arial"/>
              <a:ea typeface="Microsoft YaHei"/>
              <a:cs typeface="Arial"/>
            </a:endParaRPr>
          </a:p>
        </p:txBody>
      </p:sp>
    </p:spTree>
    <p:extLst>
      <p:ext uri="{BB962C8B-B14F-4D97-AF65-F5344CB8AC3E}">
        <p14:creationId xmlns:p14="http://schemas.microsoft.com/office/powerpoint/2010/main" val="2755843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DA498-E308-4BBF-144B-40594F2878A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049B0B1-0B57-B682-7503-2BDC8AE42FB1}"/>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B3BBC781-B26D-A157-CE3F-E09D32F510BF}"/>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99860FF3-8FEA-E94E-A2DC-303E0F7FFECE}"/>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78AF42A-F521-5580-8E65-3F5DC98A84F9}"/>
              </a:ext>
            </a:extLst>
          </p:cNvPr>
          <p:cNvSpPr txBox="1"/>
          <p:nvPr/>
        </p:nvSpPr>
        <p:spPr>
          <a:xfrm>
            <a:off x="6808573" y="1693856"/>
            <a:ext cx="5041557" cy="369332"/>
          </a:xfrm>
          <a:prstGeom prst="rect">
            <a:avLst/>
          </a:prstGeom>
          <a:noFill/>
        </p:spPr>
        <p:txBody>
          <a:bodyPr wrap="square" lIns="27432" tIns="18288" rIns="27432" bIns="18288">
            <a:spAutoFit/>
          </a:bodyPr>
          <a:lstStyle/>
          <a:p>
            <a:r>
              <a:rPr lang="en-US" dirty="0">
                <a:latin typeface="Arial"/>
                <a:ea typeface="Microsoft YaHei"/>
                <a:cs typeface="Arial"/>
              </a:rPr>
              <a:t> </a:t>
            </a:r>
            <a:endParaRPr lang="en-CN" dirty="0">
              <a:latin typeface="Arial"/>
              <a:ea typeface="Microsoft YaHei"/>
              <a:cs typeface="Arial"/>
            </a:endParaRPr>
          </a:p>
        </p:txBody>
      </p:sp>
      <p:sp>
        <p:nvSpPr>
          <p:cNvPr id="9" name="TextBox 8">
            <a:extLst>
              <a:ext uri="{FF2B5EF4-FFF2-40B4-BE49-F238E27FC236}">
                <a16:creationId xmlns:a16="http://schemas.microsoft.com/office/drawing/2014/main" id="{89C0CABF-14EF-34A2-D39E-275D9CD6BAAA}"/>
              </a:ext>
            </a:extLst>
          </p:cNvPr>
          <p:cNvSpPr txBox="1"/>
          <p:nvPr/>
        </p:nvSpPr>
        <p:spPr>
          <a:xfrm>
            <a:off x="8321040" y="1847088"/>
            <a:ext cx="3246120" cy="1508760"/>
          </a:xfrm>
          <a:prstGeom prst="rect">
            <a:avLst/>
          </a:prstGeom>
          <a:noFill/>
        </p:spPr>
        <p:txBody>
          <a:bodyPr wrap="square" lIns="27432" tIns="18288" rIns="27432" bIns="18288">
            <a:spAutoFit/>
          </a:bodyPr>
          <a:lstStyle/>
          <a:p>
            <a:pPr algn="l"/>
            <a:r>
              <a:rPr lang="en-US" sz="1600" dirty="0">
                <a:solidFill>
                  <a:srgbClr val="171717"/>
                </a:solidFill>
                <a:latin typeface="Arial"/>
                <a:ea typeface="Microsoft YaHei"/>
                <a:cs typeface="Arial"/>
              </a:rPr>
              <a:t>Text Transformers are typically </a:t>
            </a:r>
            <a:r>
              <a:rPr lang="en-US" sz="1600" b="1" dirty="0">
                <a:solidFill>
                  <a:srgbClr val="171717"/>
                </a:solidFill>
                <a:latin typeface="Arial"/>
                <a:ea typeface="Microsoft YaHei"/>
                <a:cs typeface="Arial"/>
              </a:rPr>
              <a:t>much deeper </a:t>
            </a:r>
            <a:r>
              <a:rPr lang="en-US" sz="1600" dirty="0">
                <a:solidFill>
                  <a:srgbClr val="171717"/>
                </a:solidFill>
                <a:latin typeface="Arial"/>
                <a:ea typeface="Microsoft YaHei"/>
                <a:cs typeface="Arial"/>
              </a:rPr>
              <a:t>than Visual Transformers, leading to structural asymmetry during adaptation.</a:t>
            </a:r>
          </a:p>
        </p:txBody>
      </p:sp>
      <p:pic>
        <p:nvPicPr>
          <p:cNvPr id="11" name="Picture 10">
            <a:extLst>
              <a:ext uri="{FF2B5EF4-FFF2-40B4-BE49-F238E27FC236}">
                <a16:creationId xmlns:a16="http://schemas.microsoft.com/office/drawing/2014/main" id="{12464163-933E-8B69-4287-F3DFAEA6F39C}"/>
              </a:ext>
            </a:extLst>
          </p:cNvPr>
          <p:cNvPicPr>
            <a:picLocks noChangeAspect="1"/>
          </p:cNvPicPr>
          <p:nvPr/>
        </p:nvPicPr>
        <p:blipFill>
          <a:blip r:embed="rId4"/>
          <a:stretch>
            <a:fillRect/>
          </a:stretch>
        </p:blipFill>
        <p:spPr>
          <a:xfrm>
            <a:off x="502920" y="1389888"/>
            <a:ext cx="7680960" cy="3803904"/>
          </a:xfrm>
          <a:prstGeom prst="rect">
            <a:avLst/>
          </a:prstGeom>
        </p:spPr>
      </p:pic>
      <p:sp>
        <p:nvSpPr>
          <p:cNvPr id="8" name="Slide Number Placeholder 7">
            <a:extLst>
              <a:ext uri="{FF2B5EF4-FFF2-40B4-BE49-F238E27FC236}">
                <a16:creationId xmlns:a16="http://schemas.microsoft.com/office/drawing/2014/main" id="{59C16714-8C82-55E7-1FA1-42F3C3B6ECD2}"/>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32</a:t>
            </a:fld>
            <a:endParaRPr lang="en-GB">
              <a:latin typeface="Arial"/>
              <a:ea typeface="Microsoft YaHei"/>
              <a:cs typeface="Arial"/>
            </a:endParaRPr>
          </a:p>
        </p:txBody>
      </p:sp>
    </p:spTree>
    <p:extLst>
      <p:ext uri="{BB962C8B-B14F-4D97-AF65-F5344CB8AC3E}">
        <p14:creationId xmlns:p14="http://schemas.microsoft.com/office/powerpoint/2010/main" val="3107131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341D-B7CC-3DF8-2D56-8F842A1C85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299153-AF0E-F270-C017-23D6A566BE6B}"/>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79ED48B2-EE4D-D4C9-8D10-638BFF132A97}"/>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C715913F-1B09-79B6-754D-FC98363B70F2}"/>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88D2745-B378-827D-6F37-09F3A6B6C1BC}"/>
              </a:ext>
            </a:extLst>
          </p:cNvPr>
          <p:cNvPicPr>
            <a:picLocks noChangeAspect="1"/>
          </p:cNvPicPr>
          <p:nvPr/>
        </p:nvPicPr>
        <p:blipFill>
          <a:blip r:embed="rId4"/>
          <a:stretch>
            <a:fillRect/>
          </a:stretch>
        </p:blipFill>
        <p:spPr>
          <a:xfrm>
            <a:off x="594360" y="932688"/>
            <a:ext cx="6053328" cy="5486400"/>
          </a:xfrm>
          <a:prstGeom prst="rect">
            <a:avLst/>
          </a:prstGeom>
        </p:spPr>
      </p:pic>
      <p:sp>
        <p:nvSpPr>
          <p:cNvPr id="10" name="TextBox 9">
            <a:extLst>
              <a:ext uri="{FF2B5EF4-FFF2-40B4-BE49-F238E27FC236}">
                <a16:creationId xmlns:a16="http://schemas.microsoft.com/office/drawing/2014/main" id="{9A73095F-3349-061F-6654-180A60019099}"/>
              </a:ext>
            </a:extLst>
          </p:cNvPr>
          <p:cNvSpPr txBox="1"/>
          <p:nvPr/>
        </p:nvSpPr>
        <p:spPr>
          <a:xfrm>
            <a:off x="7635240" y="1920240"/>
            <a:ext cx="3794760" cy="1554480"/>
          </a:xfrm>
          <a:prstGeom prst="rect">
            <a:avLst/>
          </a:prstGeom>
          <a:noFill/>
        </p:spPr>
        <p:txBody>
          <a:bodyPr wrap="square" lIns="27432" tIns="18288" rIns="27432" bIns="18288">
            <a:spAutoFit/>
          </a:bodyPr>
          <a:lstStyle/>
          <a:p>
            <a:pPr algn="l"/>
            <a:r>
              <a:rPr lang="en-US" sz="1600" dirty="0">
                <a:solidFill>
                  <a:srgbClr val="171717"/>
                </a:solidFill>
                <a:latin typeface="Arial"/>
                <a:ea typeface="Microsoft YaHei"/>
                <a:cs typeface="Arial"/>
              </a:rPr>
              <a:t>We propose “IISAN-Versa” Handles asymmetrical structures by intuitive approach using simple </a:t>
            </a:r>
            <a:r>
              <a:rPr lang="en-US" sz="1600" b="1" dirty="0">
                <a:solidFill>
                  <a:srgbClr val="171717"/>
                </a:solidFill>
                <a:latin typeface="Arial"/>
                <a:ea typeface="Microsoft YaHei"/>
                <a:cs typeface="Arial"/>
              </a:rPr>
              <a:t>dimension transformation layers </a:t>
            </a:r>
            <a:r>
              <a:rPr lang="en-US" sz="1600" dirty="0">
                <a:solidFill>
                  <a:srgbClr val="171717"/>
                </a:solidFill>
                <a:latin typeface="Arial"/>
                <a:ea typeface="Microsoft YaHei"/>
                <a:cs typeface="Arial"/>
              </a:rPr>
              <a:t>and </a:t>
            </a:r>
            <a:r>
              <a:rPr lang="en-US" sz="1600" b="1" dirty="0">
                <a:solidFill>
                  <a:srgbClr val="171717"/>
                </a:solidFill>
                <a:latin typeface="Arial"/>
                <a:ea typeface="Microsoft YaHei"/>
                <a:cs typeface="Arial"/>
              </a:rPr>
              <a:t>group layer dropping</a:t>
            </a:r>
            <a:r>
              <a:rPr lang="en-US" sz="1600" dirty="0">
                <a:solidFill>
                  <a:srgbClr val="171717"/>
                </a:solidFill>
                <a:latin typeface="Arial"/>
                <a:ea typeface="Microsoft YaHei"/>
                <a:cs typeface="Arial"/>
              </a:rPr>
              <a:t>.</a:t>
            </a:r>
          </a:p>
        </p:txBody>
      </p:sp>
      <p:sp>
        <p:nvSpPr>
          <p:cNvPr id="8" name="Slide Number Placeholder 7">
            <a:extLst>
              <a:ext uri="{FF2B5EF4-FFF2-40B4-BE49-F238E27FC236}">
                <a16:creationId xmlns:a16="http://schemas.microsoft.com/office/drawing/2014/main" id="{DA58FDAA-3789-54A8-24F1-8D6E0650B018}"/>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33</a:t>
            </a:fld>
            <a:endParaRPr lang="en-GB">
              <a:latin typeface="Arial"/>
              <a:ea typeface="Microsoft YaHei"/>
              <a:cs typeface="Arial"/>
            </a:endParaRPr>
          </a:p>
        </p:txBody>
      </p:sp>
      <p:sp>
        <p:nvSpPr>
          <p:cNvPr id="3" name="TextBox 2">
            <a:extLst>
              <a:ext uri="{FF2B5EF4-FFF2-40B4-BE49-F238E27FC236}">
                <a16:creationId xmlns:a16="http://schemas.microsoft.com/office/drawing/2014/main" id="{CC7B1073-F1A7-7AE2-AC02-518C31D6A94C}"/>
              </a:ext>
            </a:extLst>
          </p:cNvPr>
          <p:cNvSpPr txBox="1"/>
          <p:nvPr/>
        </p:nvSpPr>
        <p:spPr>
          <a:xfrm>
            <a:off x="7010400" y="5774990"/>
            <a:ext cx="5044440" cy="415498"/>
          </a:xfrm>
          <a:prstGeom prst="rect">
            <a:avLst/>
          </a:prstGeom>
          <a:noFill/>
        </p:spPr>
        <p:txBody>
          <a:bodyPr wrap="square">
            <a:spAutoFit/>
          </a:bodyPr>
          <a:lstStyle/>
          <a:p>
            <a:r>
              <a:rPr lang="en-US" sz="1050" b="0" i="0" dirty="0">
                <a:solidFill>
                  <a:srgbClr val="222222"/>
                </a:solidFill>
                <a:effectLst/>
                <a:latin typeface="Arial" panose="020B0604020202020204" pitchFamily="34" charset="0"/>
              </a:rPr>
              <a:t>Fu, Junchen, et al. "Efficient and effective adaptation of multimodal foundation models in sequential recommendation.” IEEE </a:t>
            </a:r>
            <a:r>
              <a:rPr lang="en-US" sz="1050" b="0" i="1" dirty="0">
                <a:solidFill>
                  <a:srgbClr val="222222"/>
                </a:solidFill>
                <a:effectLst/>
                <a:latin typeface="Arial" panose="020B0604020202020204" pitchFamily="34" charset="0"/>
              </a:rPr>
              <a:t>TKDE’25</a:t>
            </a:r>
            <a:endParaRPr lang="en-CN" sz="1050" dirty="0"/>
          </a:p>
        </p:txBody>
      </p:sp>
    </p:spTree>
    <p:extLst>
      <p:ext uri="{BB962C8B-B14F-4D97-AF65-F5344CB8AC3E}">
        <p14:creationId xmlns:p14="http://schemas.microsoft.com/office/powerpoint/2010/main" val="20778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4B2EA-35C3-1693-6507-0727F30BF55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9B9468A-A329-DAE7-25DE-742266B6AC6B}"/>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126FDD14-6854-9EFE-914E-07141DAD4ACD}"/>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0A9DFC8E-411B-504E-3DE6-B8D8AE00EDD9}"/>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04FA7B1-8109-2C81-01F0-DA6CB96EAD54}"/>
              </a:ext>
            </a:extLst>
          </p:cNvPr>
          <p:cNvPicPr>
            <a:picLocks noChangeAspect="1"/>
          </p:cNvPicPr>
          <p:nvPr/>
        </p:nvPicPr>
        <p:blipFill>
          <a:blip r:embed="rId4"/>
          <a:srcRect r="4968"/>
          <a:stretch>
            <a:fillRect/>
          </a:stretch>
        </p:blipFill>
        <p:spPr>
          <a:xfrm>
            <a:off x="2542032" y="1444752"/>
            <a:ext cx="7132320" cy="3611880"/>
          </a:xfrm>
          <a:prstGeom prst="rect">
            <a:avLst/>
          </a:prstGeom>
        </p:spPr>
      </p:pic>
      <p:sp>
        <p:nvSpPr>
          <p:cNvPr id="10" name="Slide Number Placeholder 9">
            <a:extLst>
              <a:ext uri="{FF2B5EF4-FFF2-40B4-BE49-F238E27FC236}">
                <a16:creationId xmlns:a16="http://schemas.microsoft.com/office/drawing/2014/main" id="{6A35EABC-B83C-87CF-F85A-0E1CB1D8DF44}"/>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34</a:t>
            </a:fld>
            <a:endParaRPr lang="en-GB">
              <a:latin typeface="Arial"/>
              <a:ea typeface="Microsoft YaHei"/>
              <a:cs typeface="Arial"/>
            </a:endParaRPr>
          </a:p>
        </p:txBody>
      </p:sp>
      <p:sp>
        <p:nvSpPr>
          <p:cNvPr id="3" name="TextBox 2">
            <a:extLst>
              <a:ext uri="{FF2B5EF4-FFF2-40B4-BE49-F238E27FC236}">
                <a16:creationId xmlns:a16="http://schemas.microsoft.com/office/drawing/2014/main" id="{CA157382-7477-3A40-1A63-79B632C3B544}"/>
              </a:ext>
            </a:extLst>
          </p:cNvPr>
          <p:cNvSpPr txBox="1"/>
          <p:nvPr/>
        </p:nvSpPr>
        <p:spPr>
          <a:xfrm>
            <a:off x="1463040" y="5285232"/>
            <a:ext cx="9875520" cy="548640"/>
          </a:xfrm>
          <a:prstGeom prst="rect">
            <a:avLst/>
          </a:prstGeom>
          <a:noFill/>
        </p:spPr>
        <p:txBody>
          <a:bodyPr wrap="square" lIns="27432" tIns="18288" rIns="27432" bIns="18288">
            <a:spAutoFit/>
          </a:bodyPr>
          <a:lstStyle/>
          <a:p>
            <a:pPr algn="ctr"/>
            <a:r>
              <a:rPr lang="en-US" sz="1500" b="0" dirty="0">
                <a:solidFill>
                  <a:srgbClr val="171717"/>
                </a:solidFill>
                <a:latin typeface="Arial"/>
                <a:ea typeface="Microsoft YaHei"/>
                <a:cs typeface="Arial"/>
              </a:rPr>
              <a:t>IISAN-Versa can incorporate larger LLMs as encoders and demonstrates a scaling effect as the model size increases.</a:t>
            </a:r>
          </a:p>
        </p:txBody>
      </p:sp>
    </p:spTree>
    <p:extLst>
      <p:ext uri="{BB962C8B-B14F-4D97-AF65-F5344CB8AC3E}">
        <p14:creationId xmlns:p14="http://schemas.microsoft.com/office/powerpoint/2010/main" val="303657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0E180-B2BE-C7D3-F652-DE38105693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6F081C-8194-C19A-FC01-BFE81F26D3E8}"/>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EED366AF-E68E-E857-8226-09869F9270C3}"/>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9E3DB907-40B6-FB8E-978D-9D90EE86A956}"/>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199389B-28D1-8CAA-FEEE-38EFBBA504DD}"/>
              </a:ext>
            </a:extLst>
          </p:cNvPr>
          <p:cNvPicPr>
            <a:picLocks noChangeAspect="1"/>
          </p:cNvPicPr>
          <p:nvPr/>
        </p:nvPicPr>
        <p:blipFill>
          <a:blip r:embed="rId4"/>
          <a:srcRect t="14160"/>
          <a:stretch>
            <a:fillRect/>
          </a:stretch>
        </p:blipFill>
        <p:spPr>
          <a:xfrm>
            <a:off x="1847088" y="1627632"/>
            <a:ext cx="8503920" cy="3904487"/>
          </a:xfrm>
          <a:prstGeom prst="rect">
            <a:avLst/>
          </a:prstGeom>
        </p:spPr>
      </p:pic>
      <p:sp>
        <p:nvSpPr>
          <p:cNvPr id="9" name="Slide Number Placeholder 8">
            <a:extLst>
              <a:ext uri="{FF2B5EF4-FFF2-40B4-BE49-F238E27FC236}">
                <a16:creationId xmlns:a16="http://schemas.microsoft.com/office/drawing/2014/main" id="{0E9D1118-D2F9-8A5E-AC83-4AF33E846360}"/>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35</a:t>
            </a:fld>
            <a:endParaRPr lang="en-GB">
              <a:latin typeface="Arial"/>
              <a:ea typeface="Microsoft YaHei"/>
              <a:cs typeface="Arial"/>
            </a:endParaRPr>
          </a:p>
        </p:txBody>
      </p:sp>
      <p:sp>
        <p:nvSpPr>
          <p:cNvPr id="8" name="TextBox 7">
            <a:extLst>
              <a:ext uri="{FF2B5EF4-FFF2-40B4-BE49-F238E27FC236}">
                <a16:creationId xmlns:a16="http://schemas.microsoft.com/office/drawing/2014/main" id="{95547606-EB3C-698E-495A-52FB8C459961}"/>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i="0" dirty="0">
                <a:solidFill>
                  <a:srgbClr val="171717"/>
                </a:solidFill>
                <a:effectLst/>
                <a:latin typeface="Arial" panose="020F0502020204030204" pitchFamily="34" charset="0"/>
                <a:cs typeface="Arial" panose="020F0502020204030204" pitchFamily="34" charset="0"/>
              </a:rPr>
              <a:t>Fu, Junchen, et al. "Crossan: Towards efficient and effective adaptation of multiple multimodal foundation models for sequential recommendation." </a:t>
            </a:r>
            <a:r>
              <a:rPr lang="en-US" sz="1050" b="0" i="1" dirty="0">
                <a:solidFill>
                  <a:srgbClr val="171717"/>
                </a:solidFill>
                <a:effectLst/>
                <a:latin typeface="Arial" panose="020F0502020204030204" pitchFamily="34" charset="0"/>
                <a:cs typeface="Arial" panose="020F0502020204030204" pitchFamily="34" charset="0"/>
              </a:rPr>
              <a:t>arXiv’25</a:t>
            </a:r>
            <a:r>
              <a:rPr lang="en-US" sz="1050" b="0" i="0" dirty="0">
                <a:solidFill>
                  <a:srgbClr val="171717"/>
                </a:solidFill>
                <a:effectLst/>
                <a:latin typeface="Arial" panose="020F0502020204030204" pitchFamily="34" charset="0"/>
                <a:cs typeface="Arial" panose="020F0502020204030204" pitchFamily="34" charset="0"/>
              </a:rPr>
              <a:t>.</a:t>
            </a:r>
            <a:endParaRPr lang="en-CN" dirty="0">
              <a:latin typeface="Arial" panose="020F0502020204030204" pitchFamily="34" charset="0"/>
              <a:cs typeface="Arial" panose="020F0502020204030204" pitchFamily="34" charset="0"/>
            </a:endParaRPr>
          </a:p>
        </p:txBody>
      </p:sp>
      <p:sp>
        <p:nvSpPr>
          <p:cNvPr id="2" name="TextBox 1">
            <a:extLst>
              <a:ext uri="{FF2B5EF4-FFF2-40B4-BE49-F238E27FC236}">
                <a16:creationId xmlns:a16="http://schemas.microsoft.com/office/drawing/2014/main" id="{5C457E1A-E4B3-32ED-DDD1-6F97E70D8595}"/>
              </a:ext>
            </a:extLst>
          </p:cNvPr>
          <p:cNvSpPr txBox="1"/>
          <p:nvPr/>
        </p:nvSpPr>
        <p:spPr>
          <a:xfrm>
            <a:off x="502920" y="1078992"/>
            <a:ext cx="10972800" cy="344710"/>
          </a:xfrm>
          <a:prstGeom prst="rect">
            <a:avLst/>
          </a:prstGeom>
          <a:noFill/>
        </p:spPr>
        <p:txBody>
          <a:bodyPr wrap="square" lIns="27432" tIns="18288" rIns="27432" bIns="18288" rtlCol="0">
            <a:spAutoFit/>
          </a:bodyPr>
          <a:lstStyle/>
          <a:p>
            <a:pPr algn="l"/>
            <a:r>
              <a:rPr lang="en-US" sz="2000" dirty="0">
                <a:solidFill>
                  <a:srgbClr val="171717"/>
                </a:solidFill>
                <a:latin typeface="Arial"/>
                <a:ea typeface="Microsoft YaHei"/>
                <a:cs typeface="Arial"/>
              </a:rPr>
              <a:t>CROSSAN for more modalities.</a:t>
            </a:r>
            <a:endParaRPr lang="en-US" sz="2400" dirty="0">
              <a:solidFill>
                <a:schemeClr val="accent1"/>
              </a:solidFill>
              <a:latin typeface="Arial"/>
              <a:ea typeface="Microsoft YaHei"/>
              <a:cs typeface="Arial"/>
            </a:endParaRPr>
          </a:p>
        </p:txBody>
      </p:sp>
    </p:spTree>
    <p:extLst>
      <p:ext uri="{BB962C8B-B14F-4D97-AF65-F5344CB8AC3E}">
        <p14:creationId xmlns:p14="http://schemas.microsoft.com/office/powerpoint/2010/main" val="2006755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3A60B-4D66-3E7E-578E-1C6F36783F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3CF3F78-B3C1-E9CF-4DAB-CD6E4FB19F2B}"/>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A20148D5-2D2D-6A57-5692-285E6580DB99}"/>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C4B71FA3-580C-32DC-8DC6-9D1D01877D55}"/>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972E26E4-B47F-96DE-E42B-D7C9FC273B20}"/>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36</a:t>
            </a:fld>
            <a:endParaRPr lang="en-GB">
              <a:latin typeface="Arial"/>
              <a:ea typeface="Microsoft YaHei"/>
              <a:cs typeface="Arial"/>
            </a:endParaRPr>
          </a:p>
        </p:txBody>
      </p:sp>
      <p:pic>
        <p:nvPicPr>
          <p:cNvPr id="2" name="Picture 1">
            <a:extLst>
              <a:ext uri="{FF2B5EF4-FFF2-40B4-BE49-F238E27FC236}">
                <a16:creationId xmlns:a16="http://schemas.microsoft.com/office/drawing/2014/main" id="{F6DF4F27-0CFF-79CB-4B78-B1C3C9439CA1}"/>
              </a:ext>
            </a:extLst>
          </p:cNvPr>
          <p:cNvPicPr>
            <a:picLocks noChangeAspect="1"/>
          </p:cNvPicPr>
          <p:nvPr/>
        </p:nvPicPr>
        <p:blipFill>
          <a:blip r:embed="rId4"/>
          <a:stretch>
            <a:fillRect/>
          </a:stretch>
        </p:blipFill>
        <p:spPr>
          <a:xfrm>
            <a:off x="1987804" y="2044774"/>
            <a:ext cx="6997700" cy="2857458"/>
          </a:xfrm>
          <a:prstGeom prst="rect">
            <a:avLst/>
          </a:prstGeom>
        </p:spPr>
      </p:pic>
      <p:sp>
        <p:nvSpPr>
          <p:cNvPr id="10" name="TextBox 9">
            <a:extLst>
              <a:ext uri="{FF2B5EF4-FFF2-40B4-BE49-F238E27FC236}">
                <a16:creationId xmlns:a16="http://schemas.microsoft.com/office/drawing/2014/main" id="{CC722A47-0200-DC42-2655-4A3D6DF0F355}"/>
              </a:ext>
            </a:extLst>
          </p:cNvPr>
          <p:cNvSpPr txBox="1"/>
          <p:nvPr/>
        </p:nvSpPr>
        <p:spPr>
          <a:xfrm>
            <a:off x="868680" y="6330696"/>
            <a:ext cx="11018520" cy="198516"/>
          </a:xfrm>
          <a:prstGeom prst="rect">
            <a:avLst/>
          </a:prstGeom>
          <a:noFill/>
        </p:spPr>
        <p:txBody>
          <a:bodyPr wrap="square" lIns="27432" tIns="18288" rIns="27432" bIns="18288">
            <a:spAutoFit/>
          </a:bodyPr>
          <a:lstStyle/>
          <a:p>
            <a:r>
              <a:rPr lang="en-US" sz="1050" dirty="0"/>
              <a:t>Ni Y, Cheng Y, Liu X, Fu J, Li Y, He X, Zhang Y, Yuan F. A content-driven micro-video recommendation dataset at scale. CIKM’25</a:t>
            </a:r>
            <a:endParaRPr lang="en-CN" sz="1050" dirty="0">
              <a:latin typeface="Arial" panose="020F0502020204030204" pitchFamily="34" charset="0"/>
              <a:cs typeface="Arial" panose="020F0502020204030204" pitchFamily="34" charset="0"/>
            </a:endParaRPr>
          </a:p>
        </p:txBody>
      </p:sp>
      <p:sp>
        <p:nvSpPr>
          <p:cNvPr id="11" name="TextBox 10">
            <a:extLst>
              <a:ext uri="{FF2B5EF4-FFF2-40B4-BE49-F238E27FC236}">
                <a16:creationId xmlns:a16="http://schemas.microsoft.com/office/drawing/2014/main" id="{A3E313AE-09B4-D1BC-7B7A-F8870D60B2A9}"/>
              </a:ext>
            </a:extLst>
          </p:cNvPr>
          <p:cNvSpPr txBox="1"/>
          <p:nvPr/>
        </p:nvSpPr>
        <p:spPr>
          <a:xfrm>
            <a:off x="502920" y="1078992"/>
            <a:ext cx="10972800" cy="344710"/>
          </a:xfrm>
          <a:prstGeom prst="rect">
            <a:avLst/>
          </a:prstGeom>
          <a:noFill/>
        </p:spPr>
        <p:txBody>
          <a:bodyPr wrap="square" lIns="27432" tIns="18288" rIns="27432" bIns="18288" rtlCol="0">
            <a:spAutoFit/>
          </a:bodyPr>
          <a:lstStyle/>
          <a:p>
            <a:pPr algn="l"/>
            <a:r>
              <a:rPr lang="en-US" sz="2000" dirty="0" err="1">
                <a:solidFill>
                  <a:srgbClr val="171717"/>
                </a:solidFill>
                <a:latin typeface="Arial"/>
                <a:ea typeface="Microsoft YaHei"/>
                <a:cs typeface="Arial"/>
              </a:rPr>
              <a:t>MicroLens</a:t>
            </a:r>
            <a:r>
              <a:rPr lang="en-US" sz="2000" dirty="0">
                <a:solidFill>
                  <a:srgbClr val="171717"/>
                </a:solidFill>
                <a:latin typeface="Arial"/>
                <a:ea typeface="Microsoft YaHei"/>
                <a:cs typeface="Arial"/>
              </a:rPr>
              <a:t> Dataset of four modalities (Text, Image, Audio, and Videos)</a:t>
            </a:r>
            <a:endParaRPr lang="en-US" sz="2400" dirty="0">
              <a:solidFill>
                <a:schemeClr val="accent1"/>
              </a:solidFill>
              <a:latin typeface="Arial"/>
              <a:ea typeface="Microsoft YaHei"/>
              <a:cs typeface="Arial"/>
            </a:endParaRPr>
          </a:p>
        </p:txBody>
      </p:sp>
      <p:sp>
        <p:nvSpPr>
          <p:cNvPr id="7" name="TextBox 6">
            <a:extLst>
              <a:ext uri="{FF2B5EF4-FFF2-40B4-BE49-F238E27FC236}">
                <a16:creationId xmlns:a16="http://schemas.microsoft.com/office/drawing/2014/main" id="{4FF365C0-B94E-5168-73E3-B86CEA78CAC4}"/>
              </a:ext>
            </a:extLst>
          </p:cNvPr>
          <p:cNvSpPr txBox="1"/>
          <p:nvPr/>
        </p:nvSpPr>
        <p:spPr>
          <a:xfrm>
            <a:off x="2432558" y="1707165"/>
            <a:ext cx="6108192" cy="369332"/>
          </a:xfrm>
          <a:prstGeom prst="rect">
            <a:avLst/>
          </a:prstGeom>
          <a:noFill/>
        </p:spPr>
        <p:txBody>
          <a:bodyPr wrap="square">
            <a:spAutoFit/>
          </a:bodyPr>
          <a:lstStyle/>
          <a:p>
            <a:pPr algn="ctr"/>
            <a:r>
              <a:rPr lang="en-CN" dirty="0">
                <a:hlinkClick r:id="rId5"/>
              </a:rPr>
              <a:t>https://github.com/westlake-repl/MicroLens</a:t>
            </a:r>
            <a:endParaRPr lang="en-CN" dirty="0"/>
          </a:p>
        </p:txBody>
      </p:sp>
      <p:pic>
        <p:nvPicPr>
          <p:cNvPr id="8" name="Picture 7">
            <a:extLst>
              <a:ext uri="{FF2B5EF4-FFF2-40B4-BE49-F238E27FC236}">
                <a16:creationId xmlns:a16="http://schemas.microsoft.com/office/drawing/2014/main" id="{65C02865-7439-8F4D-D368-9DB7972A61C4}"/>
              </a:ext>
            </a:extLst>
          </p:cNvPr>
          <p:cNvPicPr>
            <a:picLocks noChangeAspect="1"/>
          </p:cNvPicPr>
          <p:nvPr/>
        </p:nvPicPr>
        <p:blipFill>
          <a:blip r:embed="rId6"/>
          <a:stretch>
            <a:fillRect/>
          </a:stretch>
        </p:blipFill>
        <p:spPr>
          <a:xfrm>
            <a:off x="2100326" y="4902232"/>
            <a:ext cx="6997700" cy="1409700"/>
          </a:xfrm>
          <a:prstGeom prst="rect">
            <a:avLst/>
          </a:prstGeom>
        </p:spPr>
      </p:pic>
    </p:spTree>
    <p:extLst>
      <p:ext uri="{BB962C8B-B14F-4D97-AF65-F5344CB8AC3E}">
        <p14:creationId xmlns:p14="http://schemas.microsoft.com/office/powerpoint/2010/main" val="1148471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C86AA-28AC-0121-AB29-7AD45DECA26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D9AACCE-7F9F-9CD1-7673-CF01D41E0835}"/>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E</a:t>
            </a:r>
            <a:r>
              <a:rPr lang="en-US" altLang="zh-CN"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nd-to-End Multimodal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BE443CFD-34D6-D48A-025B-56852AD0468F}"/>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1F1ABA72-1CE6-5FFE-040A-2003F207E1F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2F72BA59-03A6-44A3-0FFC-9F3623A0207F}"/>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37</a:t>
            </a:fld>
            <a:endParaRPr lang="en-GB">
              <a:latin typeface="Arial"/>
              <a:ea typeface="Microsoft YaHei"/>
              <a:cs typeface="Arial"/>
            </a:endParaRPr>
          </a:p>
        </p:txBody>
      </p:sp>
      <p:sp>
        <p:nvSpPr>
          <p:cNvPr id="10" name="TextBox 9">
            <a:extLst>
              <a:ext uri="{FF2B5EF4-FFF2-40B4-BE49-F238E27FC236}">
                <a16:creationId xmlns:a16="http://schemas.microsoft.com/office/drawing/2014/main" id="{874FC46F-B600-5201-6236-5E044B2DD72F}"/>
              </a:ext>
            </a:extLst>
          </p:cNvPr>
          <p:cNvSpPr txBox="1"/>
          <p:nvPr/>
        </p:nvSpPr>
        <p:spPr>
          <a:xfrm>
            <a:off x="586739" y="6190488"/>
            <a:ext cx="11018520" cy="198516"/>
          </a:xfrm>
          <a:prstGeom prst="rect">
            <a:avLst/>
          </a:prstGeom>
          <a:noFill/>
        </p:spPr>
        <p:txBody>
          <a:bodyPr wrap="square" lIns="27432" tIns="18288" rIns="27432" bIns="18288">
            <a:spAutoFit/>
          </a:bodyPr>
          <a:lstStyle/>
          <a:p>
            <a:r>
              <a:rPr lang="en-US" sz="1050" dirty="0"/>
              <a:t>Zhang J, Cheng Y, Ni Y, Pan Y, Yuan Z, Fu J, Li Y, Wang J, Yuan F. </a:t>
            </a:r>
            <a:r>
              <a:rPr lang="en-US" sz="1050" dirty="0" err="1"/>
              <a:t>Ninerec</a:t>
            </a:r>
            <a:r>
              <a:rPr lang="en-US" sz="1050" dirty="0"/>
              <a:t>: A benchmark dataset suite for evaluating transferable recommendation. </a:t>
            </a:r>
            <a:r>
              <a:rPr lang="en-US" sz="1050" i="1" dirty="0"/>
              <a:t>IEEE TPAMI’24</a:t>
            </a:r>
            <a:endParaRPr lang="en-CN" sz="1050" dirty="0">
              <a:latin typeface="Arial" panose="020F0502020204030204" pitchFamily="34" charset="0"/>
              <a:cs typeface="Arial" panose="020F0502020204030204" pitchFamily="34" charset="0"/>
            </a:endParaRPr>
          </a:p>
        </p:txBody>
      </p:sp>
      <p:pic>
        <p:nvPicPr>
          <p:cNvPr id="3" name="Picture 2">
            <a:extLst>
              <a:ext uri="{FF2B5EF4-FFF2-40B4-BE49-F238E27FC236}">
                <a16:creationId xmlns:a16="http://schemas.microsoft.com/office/drawing/2014/main" id="{76DFF428-276C-225F-AC6D-BA6B395A6939}"/>
              </a:ext>
            </a:extLst>
          </p:cNvPr>
          <p:cNvPicPr>
            <a:picLocks noChangeAspect="1"/>
          </p:cNvPicPr>
          <p:nvPr/>
        </p:nvPicPr>
        <p:blipFill>
          <a:blip r:embed="rId4"/>
          <a:stretch>
            <a:fillRect/>
          </a:stretch>
        </p:blipFill>
        <p:spPr>
          <a:xfrm>
            <a:off x="3453775" y="1673700"/>
            <a:ext cx="5284449" cy="4307975"/>
          </a:xfrm>
          <a:prstGeom prst="rect">
            <a:avLst/>
          </a:prstGeom>
        </p:spPr>
      </p:pic>
      <p:sp>
        <p:nvSpPr>
          <p:cNvPr id="7" name="TextBox 6">
            <a:extLst>
              <a:ext uri="{FF2B5EF4-FFF2-40B4-BE49-F238E27FC236}">
                <a16:creationId xmlns:a16="http://schemas.microsoft.com/office/drawing/2014/main" id="{645DCC05-7767-FE0C-93FB-F2682A698D57}"/>
              </a:ext>
            </a:extLst>
          </p:cNvPr>
          <p:cNvSpPr txBox="1"/>
          <p:nvPr/>
        </p:nvSpPr>
        <p:spPr>
          <a:xfrm>
            <a:off x="502920" y="1078992"/>
            <a:ext cx="10972800" cy="1083374"/>
          </a:xfrm>
          <a:prstGeom prst="rect">
            <a:avLst/>
          </a:prstGeom>
          <a:noFill/>
        </p:spPr>
        <p:txBody>
          <a:bodyPr wrap="square" lIns="27432" tIns="18288" rIns="27432" bIns="18288" rtlCol="0">
            <a:spAutoFit/>
          </a:bodyPr>
          <a:lstStyle/>
          <a:p>
            <a:pPr algn="l"/>
            <a:r>
              <a:rPr lang="en-US" sz="2000" dirty="0" err="1">
                <a:solidFill>
                  <a:srgbClr val="171717"/>
                </a:solidFill>
                <a:latin typeface="Arial"/>
                <a:ea typeface="Microsoft YaHei"/>
                <a:cs typeface="Arial"/>
              </a:rPr>
              <a:t>NineRe</a:t>
            </a:r>
            <a:r>
              <a:rPr lang="en-US" sz="2000" dirty="0" err="1">
                <a:solidFill>
                  <a:srgbClr val="171717"/>
                </a:solidFill>
              </a:rPr>
              <a:t>c</a:t>
            </a:r>
            <a:r>
              <a:rPr lang="en-US" sz="2000" dirty="0">
                <a:solidFill>
                  <a:srgbClr val="171717"/>
                </a:solidFill>
              </a:rPr>
              <a:t> </a:t>
            </a:r>
            <a:r>
              <a:rPr lang="en-US" sz="2000" dirty="0">
                <a:solidFill>
                  <a:srgbClr val="171717"/>
                </a:solidFill>
                <a:latin typeface="Arial"/>
                <a:ea typeface="Microsoft YaHei"/>
                <a:cs typeface="Arial"/>
              </a:rPr>
              <a:t>Dataset for Transfer learning scenario for end-to-end multimoda</a:t>
            </a:r>
            <a:r>
              <a:rPr lang="en-US" sz="2000" dirty="0">
                <a:solidFill>
                  <a:srgbClr val="171717"/>
                </a:solidFill>
              </a:rPr>
              <a:t>l recommendation.</a:t>
            </a:r>
            <a:endParaRPr lang="en-GB" sz="2400" dirty="0">
              <a:latin typeface="Arial"/>
              <a:ea typeface="Microsoft YaHei"/>
              <a:cs typeface="Arial"/>
            </a:endParaRPr>
          </a:p>
          <a:p>
            <a:pPr algn="l"/>
            <a:endParaRPr lang="en-US" sz="2400" dirty="0">
              <a:latin typeface="Arial"/>
              <a:ea typeface="Microsoft YaHei"/>
              <a:cs typeface="Arial"/>
            </a:endParaRPr>
          </a:p>
          <a:p>
            <a:pPr marL="342900" indent="-342900" algn="l">
              <a:buAutoNum type="arabicPeriod"/>
            </a:pPr>
            <a:endParaRPr lang="en-US" sz="2400" dirty="0">
              <a:solidFill>
                <a:schemeClr val="accent1"/>
              </a:solidFill>
              <a:latin typeface="Arial"/>
              <a:ea typeface="Microsoft YaHei"/>
              <a:cs typeface="Arial"/>
            </a:endParaRPr>
          </a:p>
        </p:txBody>
      </p:sp>
      <p:sp>
        <p:nvSpPr>
          <p:cNvPr id="8" name="TextBox 7">
            <a:extLst>
              <a:ext uri="{FF2B5EF4-FFF2-40B4-BE49-F238E27FC236}">
                <a16:creationId xmlns:a16="http://schemas.microsoft.com/office/drawing/2014/main" id="{3F486938-5CD0-3BB2-0DC7-0E0580B433DF}"/>
              </a:ext>
            </a:extLst>
          </p:cNvPr>
          <p:cNvSpPr txBox="1"/>
          <p:nvPr/>
        </p:nvSpPr>
        <p:spPr>
          <a:xfrm>
            <a:off x="3998780" y="1390237"/>
            <a:ext cx="6108192" cy="369332"/>
          </a:xfrm>
          <a:prstGeom prst="rect">
            <a:avLst/>
          </a:prstGeom>
          <a:noFill/>
        </p:spPr>
        <p:txBody>
          <a:bodyPr wrap="square">
            <a:spAutoFit/>
          </a:bodyPr>
          <a:lstStyle/>
          <a:p>
            <a:r>
              <a:rPr lang="en-CN" dirty="0">
                <a:hlinkClick r:id="rId5"/>
              </a:rPr>
              <a:t>https://github.com/westlake-repl/NineRec</a:t>
            </a:r>
            <a:endParaRPr lang="en-CN" dirty="0"/>
          </a:p>
        </p:txBody>
      </p:sp>
    </p:spTree>
    <p:extLst>
      <p:ext uri="{BB962C8B-B14F-4D97-AF65-F5344CB8AC3E}">
        <p14:creationId xmlns:p14="http://schemas.microsoft.com/office/powerpoint/2010/main" val="1506899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4E093-AE55-A05D-3F0E-5C6DB831219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B37098C-FB0F-8971-D764-845D50A70785}"/>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Conclusions and Key takeaways</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DF26E586-A172-72DA-D4C3-B11BEA0E4DFB}"/>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0B116C85-3316-4008-D556-F156BADAAEA5}"/>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C2A9DADB-50F6-3D74-2C97-0D6562CC5C58}"/>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38</a:t>
            </a:fld>
            <a:endParaRPr lang="en-GB">
              <a:latin typeface="Arial"/>
              <a:ea typeface="Microsoft YaHei"/>
              <a:cs typeface="Arial"/>
            </a:endParaRPr>
          </a:p>
        </p:txBody>
      </p:sp>
      <p:sp>
        <p:nvSpPr>
          <p:cNvPr id="3" name="TextBox 2">
            <a:extLst>
              <a:ext uri="{FF2B5EF4-FFF2-40B4-BE49-F238E27FC236}">
                <a16:creationId xmlns:a16="http://schemas.microsoft.com/office/drawing/2014/main" id="{5544342A-A063-2ED8-632A-E67499FAFEBC}"/>
              </a:ext>
            </a:extLst>
          </p:cNvPr>
          <p:cNvSpPr txBox="1"/>
          <p:nvPr/>
        </p:nvSpPr>
        <p:spPr>
          <a:xfrm>
            <a:off x="1143000" y="1901952"/>
            <a:ext cx="9921240" cy="2191369"/>
          </a:xfrm>
          <a:prstGeom prst="rect">
            <a:avLst/>
          </a:prstGeom>
          <a:noFill/>
        </p:spPr>
        <p:txBody>
          <a:bodyPr wrap="square" lIns="27432" tIns="18288" rIns="27432" bIns="18288" rtlCol="0">
            <a:spAutoFit/>
          </a:bodyPr>
          <a:lstStyle/>
          <a:p>
            <a:r>
              <a:rPr lang="en-US" sz="2000" b="1" dirty="0"/>
              <a:t>Key Points</a:t>
            </a:r>
            <a:endParaRPr lang="en-US" sz="2000" dirty="0"/>
          </a:p>
          <a:p>
            <a:pPr marL="457200" indent="-457200">
              <a:buAutoNum type="arabicPeriod"/>
            </a:pPr>
            <a:r>
              <a:rPr lang="en-US" sz="2000" dirty="0"/>
              <a:t>The field is moving from fixed feature extraction to end-to-end foundation model adaptation. </a:t>
            </a:r>
          </a:p>
          <a:p>
            <a:pPr marL="457200" indent="-457200">
              <a:buAutoNum type="arabicPeriod"/>
            </a:pPr>
            <a:r>
              <a:rPr lang="en-US" sz="2000" dirty="0"/>
              <a:t>Full fine-tuning can improve performance but is expensive. </a:t>
            </a:r>
          </a:p>
          <a:p>
            <a:pPr marL="457200" indent="-457200">
              <a:buAutoNum type="arabicPeriod"/>
            </a:pPr>
            <a:r>
              <a:rPr lang="en-US" sz="2000" dirty="0"/>
              <a:t>IISAN with Decoupled side adapters, and caching make adaptation more practical. </a:t>
            </a:r>
          </a:p>
          <a:p>
            <a:pPr marL="457200" indent="-457200">
              <a:buAutoNum type="arabicPeriod"/>
            </a:pPr>
            <a:r>
              <a:rPr lang="en-US" sz="2000" dirty="0"/>
              <a:t>IISAN-Versa handle larger LLMs, asymmetric encoders, and CROSSAN for multiple modalities. </a:t>
            </a:r>
          </a:p>
        </p:txBody>
      </p:sp>
    </p:spTree>
    <p:extLst>
      <p:ext uri="{BB962C8B-B14F-4D97-AF65-F5344CB8AC3E}">
        <p14:creationId xmlns:p14="http://schemas.microsoft.com/office/powerpoint/2010/main" val="538072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5D5EF-D13A-C9EE-9877-6680710204B5}"/>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4142FBB1-7E2B-DFA1-C127-B19322BA9F25}"/>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a:t>
            </a:r>
          </a:p>
        </p:txBody>
      </p:sp>
      <p:pic>
        <p:nvPicPr>
          <p:cNvPr id="17" name="Picture 6">
            <a:extLst>
              <a:ext uri="{FF2B5EF4-FFF2-40B4-BE49-F238E27FC236}">
                <a16:creationId xmlns:a16="http://schemas.microsoft.com/office/drawing/2014/main" id="{D262E108-B77A-3B2A-20EB-FDD210FDC75F}"/>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0C8DF555-2281-F60C-AB14-DE85988BDCC1}"/>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EC3F400-8D59-3C8D-BF5B-89758F221A45}"/>
              </a:ext>
            </a:extLst>
          </p:cNvPr>
          <p:cNvSpPr txBox="1"/>
          <p:nvPr/>
        </p:nvSpPr>
        <p:spPr>
          <a:xfrm>
            <a:off x="1965960" y="1307592"/>
            <a:ext cx="9601200" cy="4114800"/>
          </a:xfrm>
          <a:prstGeom prst="rect">
            <a:avLst/>
          </a:prstGeom>
          <a:noFill/>
        </p:spPr>
        <p:txBody>
          <a:bodyPr wrap="none" lIns="27432" tIns="18288" rIns="27432" bIns="18288" rtlCol="0" anchor="t">
            <a:spAutoFit/>
          </a:bodyPr>
          <a:lstStyle/>
          <a:p>
            <a:pPr marL="342900" indent="-342900" algn="l">
              <a:buAutoNum type="arabicPeriod"/>
            </a:pPr>
            <a:r>
              <a:rPr lang="en-GB" sz="3000" b="0" dirty="0">
                <a:solidFill>
                  <a:srgbClr val="1F5CA8"/>
                </a:solidFill>
                <a:latin typeface="Arial"/>
                <a:ea typeface="Microsoft YaHei"/>
                <a:cs typeface="Arial"/>
              </a:rPr>
              <a:t> </a:t>
            </a:r>
            <a:r>
              <a:rPr lang="en-CN" sz="3000" b="0" dirty="0">
                <a:solidFill>
                  <a:srgbClr val="1F5CA8"/>
                </a:solidFill>
                <a:latin typeface="Arial"/>
                <a:ea typeface="Microsoft YaHei"/>
                <a:cs typeface="Arial"/>
              </a:rPr>
              <a:t>Background</a:t>
            </a:r>
          </a:p>
          <a:p>
            <a:pPr marL="342900" indent="-342900" algn="l">
              <a:buFontTx/>
              <a:buAutoNum type="arabicPeriod"/>
            </a:pPr>
            <a:r>
              <a:rPr lang="zh-CN" altLang="en-US" sz="3000" b="0" dirty="0">
                <a:solidFill>
                  <a:srgbClr val="1F5CA8"/>
                </a:solidFill>
                <a:latin typeface="Arial"/>
                <a:ea typeface="Microsoft YaHei"/>
                <a:cs typeface="Arial"/>
              </a:rPr>
              <a:t> </a:t>
            </a:r>
            <a:r>
              <a:rPr lang="en-US" sz="3000" b="0" dirty="0">
                <a:solidFill>
                  <a:srgbClr val="1F5CA8"/>
                </a:solidFill>
                <a:latin typeface="Arial"/>
                <a:ea typeface="Microsoft YaHei"/>
                <a:cs typeface="Arial"/>
              </a:rPr>
              <a:t>Multimodal Features as Auxiliary Signals</a:t>
            </a:r>
          </a:p>
          <a:p>
            <a:pPr marL="342900" indent="-342900" algn="l">
              <a:buAutoNum type="arabicPeriod"/>
            </a:pPr>
            <a:r>
              <a:rPr lang="zh-CN" altLang="en-US" sz="3000" b="0" dirty="0">
                <a:solidFill>
                  <a:srgbClr val="1F5CA8"/>
                </a:solidFill>
                <a:latin typeface="Arial"/>
                <a:ea typeface="Microsoft YaHei"/>
                <a:cs typeface="Arial"/>
              </a:rPr>
              <a:t> </a:t>
            </a:r>
            <a:r>
              <a:rPr lang="en-US" sz="3000" b="0" dirty="0">
                <a:solidFill>
                  <a:srgbClr val="1F5CA8"/>
                </a:solidFill>
                <a:latin typeface="Arial"/>
                <a:ea typeface="Microsoft YaHei"/>
                <a:cs typeface="Arial"/>
              </a:rPr>
              <a:t>Multimodal Content-only Recommendation</a:t>
            </a:r>
          </a:p>
          <a:p>
            <a:pPr marL="342900" indent="-342900" algn="l">
              <a:buAutoNum type="arabicPeriod"/>
            </a:pPr>
            <a:r>
              <a:rPr lang="en-CN" sz="3000" b="1" dirty="0">
                <a:solidFill>
                  <a:srgbClr val="1F5CA8"/>
                </a:solidFill>
                <a:latin typeface="Arial"/>
                <a:ea typeface="Microsoft YaHei"/>
                <a:cs typeface="Arial"/>
              </a:rPr>
              <a:t> Multimodal Generative Recommendation</a:t>
            </a:r>
          </a:p>
          <a:p>
            <a:pPr marL="342900" indent="-342900" algn="l">
              <a:buFontTx/>
              <a:buAutoNum type="arabicPeriod"/>
            </a:pPr>
            <a:r>
              <a:rPr lang="en-US" sz="3000" b="0" dirty="0">
                <a:solidFill>
                  <a:srgbClr val="1F5CA8"/>
                </a:solidFill>
                <a:latin typeface="Arial" panose="020F0502020204030204" pitchFamily="34" charset="0"/>
                <a:ea typeface="Microsoft YaHei" panose="02000000000000000000" pitchFamily="2" charset="-79"/>
                <a:cs typeface="Arial" panose="020F0502020204030204" pitchFamily="34" charset="0"/>
              </a:rPr>
              <a:t> Conclusion and Key Takeaways</a:t>
            </a:r>
            <a:endParaRPr lang="en-US" altLang="zh-CN" sz="4000"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a:p>
            <a:pPr marL="342900" indent="-342900" algn="l">
              <a:buAutoNum type="arabicPeriod"/>
            </a:pPr>
            <a:endParaRPr lang="en-CN" sz="4000" dirty="0">
              <a:solidFill>
                <a:srgbClr val="2F5597"/>
              </a:solidFill>
              <a:latin typeface="Arial"/>
              <a:ea typeface="Microsoft YaHei"/>
              <a:cs typeface="Arial"/>
            </a:endParaRPr>
          </a:p>
          <a:p>
            <a:pPr marL="342900" indent="-342900" algn="l">
              <a:buAutoNum type="arabicPeriod"/>
            </a:pPr>
            <a:endParaRPr lang="en-CN" dirty="0">
              <a:solidFill>
                <a:schemeClr val="accent1"/>
              </a:solidFill>
              <a:latin typeface="Arial"/>
              <a:ea typeface="Microsoft YaHei"/>
              <a:cs typeface="Arial"/>
            </a:endParaRPr>
          </a:p>
        </p:txBody>
      </p:sp>
    </p:spTree>
    <p:extLst>
      <p:ext uri="{BB962C8B-B14F-4D97-AF65-F5344CB8AC3E}">
        <p14:creationId xmlns:p14="http://schemas.microsoft.com/office/powerpoint/2010/main" val="3663390558"/>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B1855-BAE0-3275-3155-D0B35A75E230}"/>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4A9D8FFC-F66A-9B87-CBB8-138D72090F4E}"/>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Background</a:t>
            </a:r>
          </a:p>
        </p:txBody>
      </p:sp>
      <p:pic>
        <p:nvPicPr>
          <p:cNvPr id="17" name="Picture 6">
            <a:extLst>
              <a:ext uri="{FF2B5EF4-FFF2-40B4-BE49-F238E27FC236}">
                <a16:creationId xmlns:a16="http://schemas.microsoft.com/office/drawing/2014/main" id="{EACC31DE-6966-DCA7-16F6-E8FBE953ACCA}"/>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9676A1DD-C456-5287-48DD-BD02DC3ADCDC}"/>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C551EC-C0BF-CE03-F061-71B3CD37EDBE}"/>
              </a:ext>
            </a:extLst>
          </p:cNvPr>
          <p:cNvSpPr txBox="1"/>
          <p:nvPr/>
        </p:nvSpPr>
        <p:spPr>
          <a:xfrm>
            <a:off x="502920" y="1024128"/>
            <a:ext cx="10972800" cy="41148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What are foundation models?</a:t>
            </a:r>
            <a:endParaRPr lang="en-US" sz="2400" b="1" dirty="0">
              <a:latin typeface="Arial"/>
              <a:ea typeface="Microsoft YaHei"/>
              <a:cs typeface="Arial"/>
            </a:endParaRPr>
          </a:p>
        </p:txBody>
      </p:sp>
      <p:pic>
        <p:nvPicPr>
          <p:cNvPr id="8" name="Picture 7" descr="A diagram of a model&#10;&#10;AI-generated content may be incorrect.">
            <a:extLst>
              <a:ext uri="{FF2B5EF4-FFF2-40B4-BE49-F238E27FC236}">
                <a16:creationId xmlns:a16="http://schemas.microsoft.com/office/drawing/2014/main" id="{826D3C4D-7D5F-3D4E-7203-0FB2AE3BA513}"/>
              </a:ext>
            </a:extLst>
          </p:cNvPr>
          <p:cNvPicPr>
            <a:picLocks noChangeAspect="1"/>
          </p:cNvPicPr>
          <p:nvPr/>
        </p:nvPicPr>
        <p:blipFill>
          <a:blip r:embed="rId4"/>
          <a:srcRect t="14751"/>
          <a:stretch>
            <a:fillRect/>
          </a:stretch>
        </p:blipFill>
        <p:spPr>
          <a:xfrm>
            <a:off x="2377440" y="1600200"/>
            <a:ext cx="7863840" cy="5029200"/>
          </a:xfrm>
          <a:prstGeom prst="rect">
            <a:avLst/>
          </a:prstGeom>
        </p:spPr>
      </p:pic>
    </p:spTree>
    <p:extLst>
      <p:ext uri="{BB962C8B-B14F-4D97-AF65-F5344CB8AC3E}">
        <p14:creationId xmlns:p14="http://schemas.microsoft.com/office/powerpoint/2010/main" val="1990585127"/>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BCBB2-D075-77CD-6E2D-134DB5F52C4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F46CAAF-FA7B-D791-05D2-01E4BEC98D7A}"/>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Generative 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AA5D9C1D-8D65-1929-92C2-4200D753CF9C}"/>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D183FC16-9096-0A6F-5C17-B118A52F6A88}"/>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B749BAF1-F0EE-0C61-B8C7-5CDF5E7E44C2}"/>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40</a:t>
            </a:fld>
            <a:endParaRPr lang="en-GB">
              <a:latin typeface="Arial"/>
              <a:ea typeface="Microsoft YaHei"/>
              <a:cs typeface="Arial"/>
            </a:endParaRPr>
          </a:p>
        </p:txBody>
      </p:sp>
      <p:pic>
        <p:nvPicPr>
          <p:cNvPr id="2" name="Picture 1">
            <a:extLst>
              <a:ext uri="{FF2B5EF4-FFF2-40B4-BE49-F238E27FC236}">
                <a16:creationId xmlns:a16="http://schemas.microsoft.com/office/drawing/2014/main" id="{2328016C-33BB-5243-2B6E-5C2BC12B56D7}"/>
              </a:ext>
            </a:extLst>
          </p:cNvPr>
          <p:cNvPicPr>
            <a:picLocks noChangeAspect="1"/>
          </p:cNvPicPr>
          <p:nvPr/>
        </p:nvPicPr>
        <p:blipFill>
          <a:blip r:embed="rId4"/>
          <a:stretch>
            <a:fillRect/>
          </a:stretch>
        </p:blipFill>
        <p:spPr>
          <a:xfrm>
            <a:off x="1417320" y="1225296"/>
            <a:ext cx="9372600" cy="3785615"/>
          </a:xfrm>
          <a:prstGeom prst="rect">
            <a:avLst/>
          </a:prstGeom>
        </p:spPr>
      </p:pic>
      <p:sp>
        <p:nvSpPr>
          <p:cNvPr id="8" name="TextBox 7">
            <a:extLst>
              <a:ext uri="{FF2B5EF4-FFF2-40B4-BE49-F238E27FC236}">
                <a16:creationId xmlns:a16="http://schemas.microsoft.com/office/drawing/2014/main" id="{0BA88639-BFB9-F573-8E29-C596DB2FB790}"/>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dirty="0">
                <a:solidFill>
                  <a:srgbClr val="171717"/>
                </a:solidFill>
                <a:latin typeface="Arial" panose="020F0502020204030204" pitchFamily="34" charset="0"/>
                <a:cs typeface="Arial" panose="020F0502020204030204" pitchFamily="34" charset="0"/>
              </a:rPr>
              <a:t>[1] </a:t>
            </a:r>
            <a:r>
              <a:rPr lang="en-US" sz="1050" b="0" i="0" dirty="0">
                <a:solidFill>
                  <a:srgbClr val="171717"/>
                </a:solidFill>
                <a:effectLst/>
                <a:latin typeface="Arial" panose="020F0502020204030204" pitchFamily="34" charset="0"/>
                <a:cs typeface="Arial" panose="020F0502020204030204" pitchFamily="34" charset="0"/>
              </a:rPr>
              <a:t>Rajput, Shashank, et al. "Recommender systems with generative retrieval." </a:t>
            </a:r>
            <a:r>
              <a:rPr lang="en-US" sz="1050" b="0" i="1" dirty="0">
                <a:solidFill>
                  <a:srgbClr val="171717"/>
                </a:solidFill>
                <a:effectLst/>
                <a:latin typeface="Arial" panose="020F0502020204030204" pitchFamily="34" charset="0"/>
                <a:cs typeface="Arial" panose="020F0502020204030204" pitchFamily="34" charset="0"/>
              </a:rPr>
              <a:t>NeurIPS’23</a:t>
            </a:r>
            <a:endParaRPr lang="en-CN" dirty="0">
              <a:latin typeface="Arial" panose="020F0502020204030204" pitchFamily="34" charset="0"/>
              <a:cs typeface="Arial" panose="020F0502020204030204" pitchFamily="34" charset="0"/>
            </a:endParaRPr>
          </a:p>
        </p:txBody>
      </p:sp>
    </p:spTree>
    <p:extLst>
      <p:ext uri="{BB962C8B-B14F-4D97-AF65-F5344CB8AC3E}">
        <p14:creationId xmlns:p14="http://schemas.microsoft.com/office/powerpoint/2010/main" val="1926399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F3F6-4A91-CAEA-1E2F-B8E1746923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C1347C6-BD0F-41A4-B53E-760B2E72A6D3}"/>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Generative 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8F56501D-B7CB-66D6-2B38-D1EDF3486E0D}"/>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AFD0D628-F889-A074-2FE9-CC001F88386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9AD6D9F8-C46A-EDD1-5EBE-C59E42926CFB}"/>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41</a:t>
            </a:fld>
            <a:endParaRPr lang="en-GB">
              <a:latin typeface="Arial"/>
              <a:ea typeface="Microsoft YaHei"/>
              <a:cs typeface="Arial"/>
            </a:endParaRPr>
          </a:p>
        </p:txBody>
      </p:sp>
      <p:pic>
        <p:nvPicPr>
          <p:cNvPr id="7" name="Picture 6">
            <a:extLst>
              <a:ext uri="{FF2B5EF4-FFF2-40B4-BE49-F238E27FC236}">
                <a16:creationId xmlns:a16="http://schemas.microsoft.com/office/drawing/2014/main" id="{88DB5029-13C3-785A-0223-B2BCEB2C7B6C}"/>
              </a:ext>
            </a:extLst>
          </p:cNvPr>
          <p:cNvPicPr>
            <a:picLocks noChangeAspect="1"/>
          </p:cNvPicPr>
          <p:nvPr/>
        </p:nvPicPr>
        <p:blipFill>
          <a:blip r:embed="rId4"/>
          <a:stretch>
            <a:fillRect/>
          </a:stretch>
        </p:blipFill>
        <p:spPr>
          <a:xfrm>
            <a:off x="1481328" y="1033271"/>
            <a:ext cx="9144000" cy="4480560"/>
          </a:xfrm>
          <a:prstGeom prst="rect">
            <a:avLst/>
          </a:prstGeom>
        </p:spPr>
      </p:pic>
      <p:sp>
        <p:nvSpPr>
          <p:cNvPr id="3" name="TextBox 2">
            <a:extLst>
              <a:ext uri="{FF2B5EF4-FFF2-40B4-BE49-F238E27FC236}">
                <a16:creationId xmlns:a16="http://schemas.microsoft.com/office/drawing/2014/main" id="{06CB8464-D6AB-3AE6-C5EC-36E88373EA29}"/>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i="0" dirty="0">
                <a:solidFill>
                  <a:srgbClr val="171717"/>
                </a:solidFill>
                <a:effectLst/>
                <a:latin typeface="Arial" panose="020F0502020204030204" pitchFamily="34" charset="0"/>
                <a:cs typeface="Arial" panose="020F0502020204030204" pitchFamily="34" charset="0"/>
              </a:rPr>
              <a:t>[1] Zhai, Jianyang, et al. "Multimodal quantitative language for generative recommendation." </a:t>
            </a:r>
            <a:r>
              <a:rPr lang="en-US" sz="1050" b="0" i="1" dirty="0">
                <a:solidFill>
                  <a:srgbClr val="171717"/>
                </a:solidFill>
                <a:latin typeface="Arial" panose="020F0502020204030204" pitchFamily="34" charset="0"/>
                <a:cs typeface="Arial" panose="020F0502020204030204" pitchFamily="34" charset="0"/>
              </a:rPr>
              <a:t>ICLR’25</a:t>
            </a:r>
            <a:r>
              <a:rPr lang="en-US" sz="1050" b="0" i="0" dirty="0">
                <a:solidFill>
                  <a:srgbClr val="171717"/>
                </a:solidFill>
                <a:effectLst/>
                <a:latin typeface="Arial" panose="020F0502020204030204" pitchFamily="34" charset="0"/>
                <a:cs typeface="Arial" panose="020F0502020204030204" pitchFamily="34" charset="0"/>
              </a:rPr>
              <a:t>.</a:t>
            </a:r>
            <a:endParaRPr lang="en-CN" dirty="0">
              <a:latin typeface="Arial" panose="020F0502020204030204" pitchFamily="34" charset="0"/>
              <a:cs typeface="Arial" panose="020F0502020204030204" pitchFamily="34" charset="0"/>
            </a:endParaRPr>
          </a:p>
        </p:txBody>
      </p:sp>
    </p:spTree>
    <p:extLst>
      <p:ext uri="{BB962C8B-B14F-4D97-AF65-F5344CB8AC3E}">
        <p14:creationId xmlns:p14="http://schemas.microsoft.com/office/powerpoint/2010/main" val="1895875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7DA03-F2F3-5F47-3878-B42C89B541D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4BA32A3-F2C2-AF67-65FB-667D99F973E1}"/>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Generative Recommendation</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4B8A2788-98A3-B3DD-A87D-2631AA341D4C}"/>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C6DAD95F-25B0-5D0B-CD2C-4C56D4D8FEAF}"/>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8BD9393D-015F-F2B8-65DC-73CD27E01226}"/>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42</a:t>
            </a:fld>
            <a:endParaRPr lang="en-GB">
              <a:latin typeface="Arial"/>
              <a:ea typeface="Microsoft YaHei"/>
              <a:cs typeface="Arial"/>
            </a:endParaRPr>
          </a:p>
        </p:txBody>
      </p:sp>
      <p:sp>
        <p:nvSpPr>
          <p:cNvPr id="3" name="TextBox 2">
            <a:extLst>
              <a:ext uri="{FF2B5EF4-FFF2-40B4-BE49-F238E27FC236}">
                <a16:creationId xmlns:a16="http://schemas.microsoft.com/office/drawing/2014/main" id="{DD42B7DD-5A3C-B566-6E63-342CC9F83A77}"/>
              </a:ext>
            </a:extLst>
          </p:cNvPr>
          <p:cNvSpPr txBox="1"/>
          <p:nvPr/>
        </p:nvSpPr>
        <p:spPr>
          <a:xfrm>
            <a:off x="594360" y="5641848"/>
            <a:ext cx="11018520" cy="530352"/>
          </a:xfrm>
          <a:prstGeom prst="rect">
            <a:avLst/>
          </a:prstGeom>
          <a:noFill/>
        </p:spPr>
        <p:txBody>
          <a:bodyPr wrap="square" lIns="27432" tIns="18288" rIns="27432" bIns="18288">
            <a:spAutoFit/>
          </a:bodyPr>
          <a:lstStyle/>
          <a:p>
            <a:pPr algn="l"/>
            <a:r>
              <a:rPr lang="en-US" sz="1050" b="0" i="0" dirty="0">
                <a:solidFill>
                  <a:srgbClr val="171717"/>
                </a:solidFill>
                <a:effectLst/>
                <a:latin typeface="Arial" panose="020F0502020204030204" pitchFamily="34" charset="0"/>
                <a:cs typeface="Arial" panose="020F0502020204030204" pitchFamily="34" charset="0"/>
              </a:rPr>
              <a:t>[1] </a:t>
            </a:r>
            <a:r>
              <a:rPr lang="en-US" sz="1050" b="0" dirty="0">
                <a:solidFill>
                  <a:srgbClr val="171717"/>
                </a:solidFill>
                <a:latin typeface="Arial"/>
                <a:ea typeface="Microsoft YaHei"/>
                <a:cs typeface="Arial"/>
              </a:rPr>
              <a:t>Wang, Yuhao, et al. "Empowering large language model for sequential recommendation via multimodal embeddings and semantic ids." </a:t>
            </a:r>
            <a:r>
              <a:rPr lang="en-US" sz="1050" b="0" i="1" dirty="0">
                <a:solidFill>
                  <a:srgbClr val="171717"/>
                </a:solidFill>
                <a:latin typeface="Arial"/>
                <a:ea typeface="Microsoft YaHei"/>
                <a:cs typeface="Arial"/>
              </a:rPr>
              <a:t>CIKM’25</a:t>
            </a:r>
            <a:r>
              <a:rPr lang="en-US" sz="1050" b="0" dirty="0">
                <a:solidFill>
                  <a:srgbClr val="171717"/>
                </a:solidFill>
                <a:latin typeface="Arial"/>
                <a:ea typeface="Microsoft YaHei"/>
                <a:cs typeface="Arial"/>
              </a:rPr>
              <a:t>.</a:t>
            </a:r>
            <a:endParaRPr lang="en-CN" dirty="0">
              <a:latin typeface="Arial" panose="020F0502020204030204" pitchFamily="34" charset="0"/>
              <a:cs typeface="Arial" panose="020F0502020204030204" pitchFamily="34" charset="0"/>
            </a:endParaRPr>
          </a:p>
        </p:txBody>
      </p:sp>
      <p:pic>
        <p:nvPicPr>
          <p:cNvPr id="2" name="Picture 1">
            <a:extLst>
              <a:ext uri="{FF2B5EF4-FFF2-40B4-BE49-F238E27FC236}">
                <a16:creationId xmlns:a16="http://schemas.microsoft.com/office/drawing/2014/main" id="{D7E98480-8694-7F26-761A-BEAAAE53ADCC}"/>
              </a:ext>
            </a:extLst>
          </p:cNvPr>
          <p:cNvPicPr>
            <a:picLocks noChangeAspect="1"/>
          </p:cNvPicPr>
          <p:nvPr/>
        </p:nvPicPr>
        <p:blipFill>
          <a:blip r:embed="rId4"/>
          <a:stretch>
            <a:fillRect/>
          </a:stretch>
        </p:blipFill>
        <p:spPr>
          <a:xfrm>
            <a:off x="2331720" y="1078992"/>
            <a:ext cx="7909560" cy="4325112"/>
          </a:xfrm>
          <a:prstGeom prst="rect">
            <a:avLst/>
          </a:prstGeom>
        </p:spPr>
      </p:pic>
      <p:sp>
        <p:nvSpPr>
          <p:cNvPr id="11" name="TextBox 10">
            <a:extLst>
              <a:ext uri="{FF2B5EF4-FFF2-40B4-BE49-F238E27FC236}">
                <a16:creationId xmlns:a16="http://schemas.microsoft.com/office/drawing/2014/main" id="{EBA1126D-2160-C5D1-30C2-AC28BC28E6F9}"/>
              </a:ext>
            </a:extLst>
          </p:cNvPr>
          <p:cNvSpPr txBox="1"/>
          <p:nvPr/>
        </p:nvSpPr>
        <p:spPr>
          <a:xfrm>
            <a:off x="325464" y="6602278"/>
            <a:ext cx="184731" cy="369332"/>
          </a:xfrm>
          <a:prstGeom prst="rect">
            <a:avLst/>
          </a:prstGeom>
          <a:noFill/>
        </p:spPr>
        <p:txBody>
          <a:bodyPr wrap="none" rtlCol="0">
            <a:spAutoFit/>
          </a:bodyPr>
          <a:lstStyle/>
          <a:p>
            <a:endParaRPr lang="en-CN" dirty="0"/>
          </a:p>
        </p:txBody>
      </p:sp>
    </p:spTree>
    <p:extLst>
      <p:ext uri="{BB962C8B-B14F-4D97-AF65-F5344CB8AC3E}">
        <p14:creationId xmlns:p14="http://schemas.microsoft.com/office/powerpoint/2010/main" val="1711916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345DD-3DBD-E2DA-6B1A-EA18B23749FA}"/>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CD868C29-9928-2395-3D4E-EFDD4C5AE8D8}"/>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a:t>
            </a:r>
          </a:p>
        </p:txBody>
      </p:sp>
      <p:pic>
        <p:nvPicPr>
          <p:cNvPr id="17" name="Picture 6">
            <a:extLst>
              <a:ext uri="{FF2B5EF4-FFF2-40B4-BE49-F238E27FC236}">
                <a16:creationId xmlns:a16="http://schemas.microsoft.com/office/drawing/2014/main" id="{67794F07-5B53-7BAB-157C-0928FBF3F3BC}"/>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3F4D4A4D-F171-F773-EA14-75ECBA8862C3}"/>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6C30DA-0A1D-98CC-E62A-181E9E649CF9}"/>
              </a:ext>
            </a:extLst>
          </p:cNvPr>
          <p:cNvSpPr txBox="1"/>
          <p:nvPr/>
        </p:nvSpPr>
        <p:spPr>
          <a:xfrm>
            <a:off x="1965960" y="1307592"/>
            <a:ext cx="9601200" cy="4114800"/>
          </a:xfrm>
          <a:prstGeom prst="rect">
            <a:avLst/>
          </a:prstGeom>
          <a:noFill/>
        </p:spPr>
        <p:txBody>
          <a:bodyPr wrap="none" lIns="27432" tIns="18288" rIns="27432" bIns="18288" rtlCol="0" anchor="t">
            <a:spAutoFit/>
          </a:bodyPr>
          <a:lstStyle/>
          <a:p>
            <a:pPr marL="342900" indent="-342900" algn="l">
              <a:buAutoNum type="arabicPeriod"/>
            </a:pPr>
            <a:r>
              <a:rPr lang="en-GB" sz="3000" b="0" dirty="0">
                <a:solidFill>
                  <a:srgbClr val="1F5CA8"/>
                </a:solidFill>
                <a:latin typeface="Arial"/>
                <a:ea typeface="Microsoft YaHei"/>
                <a:cs typeface="Arial"/>
              </a:rPr>
              <a:t> </a:t>
            </a:r>
            <a:r>
              <a:rPr lang="en-CN" sz="3000" b="0" dirty="0">
                <a:solidFill>
                  <a:srgbClr val="1F5CA8"/>
                </a:solidFill>
                <a:latin typeface="Arial"/>
                <a:ea typeface="Microsoft YaHei"/>
                <a:cs typeface="Arial"/>
              </a:rPr>
              <a:t>Background</a:t>
            </a:r>
          </a:p>
          <a:p>
            <a:pPr marL="342900" indent="-342900" algn="l">
              <a:buFontTx/>
              <a:buAutoNum type="arabicPeriod"/>
            </a:pPr>
            <a:r>
              <a:rPr lang="zh-CN" altLang="en-US" sz="3000" b="0" dirty="0">
                <a:solidFill>
                  <a:srgbClr val="1F5CA8"/>
                </a:solidFill>
                <a:latin typeface="Arial"/>
                <a:ea typeface="Microsoft YaHei"/>
                <a:cs typeface="Arial"/>
              </a:rPr>
              <a:t> </a:t>
            </a:r>
            <a:r>
              <a:rPr lang="en-US" sz="3000" b="0" dirty="0">
                <a:solidFill>
                  <a:srgbClr val="1F5CA8"/>
                </a:solidFill>
                <a:latin typeface="Arial"/>
                <a:ea typeface="Microsoft YaHei"/>
                <a:cs typeface="Arial"/>
              </a:rPr>
              <a:t>Multimodal Features as Auxiliary Signals</a:t>
            </a:r>
          </a:p>
          <a:p>
            <a:pPr marL="342900" indent="-342900" algn="l">
              <a:buAutoNum type="arabicPeriod"/>
            </a:pPr>
            <a:r>
              <a:rPr lang="zh-CN" altLang="en-US" sz="3000" b="0" dirty="0">
                <a:solidFill>
                  <a:srgbClr val="1F5CA8"/>
                </a:solidFill>
                <a:latin typeface="Arial"/>
                <a:ea typeface="Microsoft YaHei"/>
                <a:cs typeface="Arial"/>
              </a:rPr>
              <a:t> </a:t>
            </a:r>
            <a:r>
              <a:rPr lang="en-US" sz="3000" b="0" dirty="0">
                <a:solidFill>
                  <a:srgbClr val="1F5CA8"/>
                </a:solidFill>
                <a:latin typeface="Arial"/>
                <a:ea typeface="Microsoft YaHei"/>
                <a:cs typeface="Arial"/>
              </a:rPr>
              <a:t>Multimodal Content-only Recommendation</a:t>
            </a:r>
          </a:p>
          <a:p>
            <a:pPr marL="342900" indent="-342900" algn="l">
              <a:buAutoNum type="arabicPeriod"/>
            </a:pPr>
            <a:r>
              <a:rPr lang="en-CN" sz="3000" b="0" dirty="0">
                <a:solidFill>
                  <a:srgbClr val="1F5CA8"/>
                </a:solidFill>
                <a:latin typeface="Arial"/>
                <a:ea typeface="Microsoft YaHei"/>
                <a:cs typeface="Arial"/>
              </a:rPr>
              <a:t> Multimodal Generative Recommendation</a:t>
            </a:r>
          </a:p>
          <a:p>
            <a:pPr marL="342900" indent="-342900" algn="l">
              <a:buFontTx/>
              <a:buAutoNum type="arabicPeriod"/>
            </a:pPr>
            <a:r>
              <a:rPr lang="en-US" altLang="zh-CN" sz="3000" b="1" dirty="0">
                <a:solidFill>
                  <a:srgbClr val="1F5CA8"/>
                </a:solidFill>
                <a:latin typeface="Arial"/>
                <a:ea typeface="Microsoft YaHei"/>
                <a:cs typeface="Arial"/>
              </a:rPr>
              <a:t> </a:t>
            </a:r>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Conclusions and Key Takeaways</a:t>
            </a:r>
            <a:endParaRPr lang="en-US" altLang="zh-CN" sz="40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a:p>
            <a:pPr marL="342900" indent="-342900" algn="l">
              <a:buAutoNum type="arabicPeriod"/>
            </a:pPr>
            <a:endParaRPr lang="en-CN" sz="4000" b="1" dirty="0">
              <a:solidFill>
                <a:srgbClr val="2F5597"/>
              </a:solidFill>
              <a:latin typeface="Arial"/>
              <a:ea typeface="Microsoft YaHei"/>
              <a:cs typeface="Arial"/>
            </a:endParaRPr>
          </a:p>
          <a:p>
            <a:pPr marL="342900" indent="-342900" algn="l">
              <a:buAutoNum type="arabicPeriod"/>
            </a:pPr>
            <a:endParaRPr lang="en-CN" dirty="0">
              <a:solidFill>
                <a:schemeClr val="accent1"/>
              </a:solidFill>
              <a:latin typeface="Arial"/>
              <a:ea typeface="Microsoft YaHei"/>
              <a:cs typeface="Arial"/>
            </a:endParaRPr>
          </a:p>
        </p:txBody>
      </p:sp>
    </p:spTree>
    <p:extLst>
      <p:ext uri="{BB962C8B-B14F-4D97-AF65-F5344CB8AC3E}">
        <p14:creationId xmlns:p14="http://schemas.microsoft.com/office/powerpoint/2010/main" val="1124609917"/>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29B8B-F91C-8584-EB24-1F57556C8BC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B10CDE2-E0DC-4915-78FB-968BB4014A83}"/>
              </a:ext>
            </a:extLst>
          </p:cNvPr>
          <p:cNvSpPr txBox="1">
            <a:spLocks noChangeArrowheads="1"/>
          </p:cNvSpPr>
          <p:nvPr/>
        </p:nvSpPr>
        <p:spPr>
          <a:xfrm>
            <a:off x="320040" y="146304"/>
            <a:ext cx="8092440" cy="475488"/>
          </a:xfrm>
          <a:prstGeom prst="rect">
            <a:avLst/>
          </a:prstGeom>
        </p:spPr>
        <p:txBody>
          <a:bodyPr vert="horz" lIns="27432" tIns="18288" rIns="27432" bIns="18288" rtlCol="0" anchor="ctr">
            <a:noAutofit/>
          </a:bodyPr>
          <a:lstStyle>
            <a:lvl1pPr algn="l" defTabSz="914400" rtl="0" eaLnBrk="1" latinLnBrk="0" hangingPunct="1">
              <a:lnSpc>
                <a:spcPct val="90000"/>
              </a:lnSpc>
              <a:spcBef>
                <a:spcPct val="0"/>
              </a:spcBef>
              <a:buNone/>
              <a:defRPr sz="4400" kern="1200">
                <a:solidFill>
                  <a:schemeClr val="tx1"/>
                </a:solidFill>
                <a:latin typeface="Arial"/>
                <a:ea typeface="Microsoft YaHei"/>
                <a:cs typeface="Arial"/>
              </a:defRPr>
            </a:lvl1p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Conclusions and Key takeaways</a:t>
            </a:r>
            <a:endParaRPr lang="en-US" altLang="zh-CN" sz="3200" b="1" dirty="0">
              <a:solidFill>
                <a:schemeClr val="accent1">
                  <a:lumMod val="75000"/>
                </a:schemeClr>
              </a:solidFill>
              <a:latin typeface="Arial" panose="020F0502020204030204" pitchFamily="34" charset="0"/>
              <a:ea typeface="Microsoft YaHei" panose="02000000000000000000" pitchFamily="2" charset="-79"/>
              <a:cs typeface="Arial" panose="020F0502020204030204" pitchFamily="34" charset="0"/>
            </a:endParaRPr>
          </a:p>
        </p:txBody>
      </p:sp>
      <p:cxnSp>
        <p:nvCxnSpPr>
          <p:cNvPr id="5" name="直线连接符 3">
            <a:extLst>
              <a:ext uri="{FF2B5EF4-FFF2-40B4-BE49-F238E27FC236}">
                <a16:creationId xmlns:a16="http://schemas.microsoft.com/office/drawing/2014/main" id="{DAEBDC19-639D-151F-F1F4-BFD81A928BDA}"/>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B47E236C-4B2D-17F5-75B7-49AD40E2FDF7}"/>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8">
            <a:extLst>
              <a:ext uri="{FF2B5EF4-FFF2-40B4-BE49-F238E27FC236}">
                <a16:creationId xmlns:a16="http://schemas.microsoft.com/office/drawing/2014/main" id="{33B477B8-A5B9-4D19-021B-ACE152869744}"/>
              </a:ext>
            </a:extLst>
          </p:cNvPr>
          <p:cNvSpPr>
            <a:spLocks noGrp="1"/>
          </p:cNvSpPr>
          <p:nvPr>
            <p:ph type="sldNum" sz="quarter" idx="12"/>
          </p:nvPr>
        </p:nvSpPr>
        <p:spPr>
          <a:xfrm>
            <a:off x="11247120" y="6446520"/>
            <a:ext cx="320040" cy="164592"/>
          </a:xfrm>
        </p:spPr>
        <p:txBody>
          <a:bodyPr lIns="27432" tIns="18288" rIns="27432" bIns="18288"/>
          <a:lstStyle/>
          <a:p>
            <a:pPr algn="r"/>
            <a:fld id="{55117CE6-D950-4FF5-BDC0-D01CC9B5BDFC}" type="slidenum">
              <a:rPr lang="en-GB" smtClean="0">
                <a:latin typeface="Arial"/>
                <a:ea typeface="Microsoft YaHei"/>
                <a:cs typeface="Arial"/>
              </a:rPr>
              <a:t>44</a:t>
            </a:fld>
            <a:endParaRPr lang="en-GB">
              <a:latin typeface="Arial"/>
              <a:ea typeface="Microsoft YaHei"/>
              <a:cs typeface="Arial"/>
            </a:endParaRPr>
          </a:p>
        </p:txBody>
      </p:sp>
      <p:sp>
        <p:nvSpPr>
          <p:cNvPr id="3" name="TextBox 2">
            <a:extLst>
              <a:ext uri="{FF2B5EF4-FFF2-40B4-BE49-F238E27FC236}">
                <a16:creationId xmlns:a16="http://schemas.microsoft.com/office/drawing/2014/main" id="{10345AB6-CB7F-233F-9181-434B7A64E42E}"/>
              </a:ext>
            </a:extLst>
          </p:cNvPr>
          <p:cNvSpPr txBox="1"/>
          <p:nvPr/>
        </p:nvSpPr>
        <p:spPr>
          <a:xfrm>
            <a:off x="1143000" y="1901952"/>
            <a:ext cx="9921240" cy="2668423"/>
          </a:xfrm>
          <a:prstGeom prst="rect">
            <a:avLst/>
          </a:prstGeom>
          <a:noFill/>
        </p:spPr>
        <p:txBody>
          <a:bodyPr wrap="square" lIns="27432" tIns="18288" rIns="27432" bIns="18288" rtlCol="0">
            <a:spAutoFit/>
          </a:bodyPr>
          <a:lstStyle/>
          <a:p>
            <a:pPr marL="342900" indent="-342900" algn="l">
              <a:buAutoNum type="arabicPeriod"/>
            </a:pPr>
            <a:r>
              <a:rPr lang="en-US" altLang="zh-CN" sz="2000" dirty="0">
                <a:solidFill>
                  <a:srgbClr val="171717"/>
                </a:solidFill>
                <a:latin typeface="Arial"/>
                <a:ea typeface="Microsoft YaHei"/>
                <a:cs typeface="Arial"/>
              </a:rPr>
              <a:t>M</a:t>
            </a:r>
            <a:r>
              <a:rPr lang="en-US" sz="2000" dirty="0">
                <a:solidFill>
                  <a:srgbClr val="171717"/>
                </a:solidFill>
                <a:latin typeface="Arial"/>
                <a:ea typeface="Microsoft YaHei"/>
                <a:cs typeface="Arial"/>
              </a:rPr>
              <a:t>ultimodal recommendation is shifting from </a:t>
            </a:r>
            <a:r>
              <a:rPr lang="en-US" sz="2000" b="1" dirty="0">
                <a:solidFill>
                  <a:srgbClr val="171717"/>
                </a:solidFill>
              </a:rPr>
              <a:t>auxiliary</a:t>
            </a:r>
            <a:r>
              <a:rPr lang="en-US" sz="2000" dirty="0">
                <a:solidFill>
                  <a:srgbClr val="171717"/>
                </a:solidFill>
              </a:rPr>
              <a:t> </a:t>
            </a:r>
            <a:r>
              <a:rPr lang="en-US" sz="2000" b="1" dirty="0">
                <a:solidFill>
                  <a:srgbClr val="171717"/>
                </a:solidFill>
                <a:latin typeface="Arial"/>
                <a:ea typeface="Microsoft YaHei"/>
                <a:cs typeface="Arial"/>
              </a:rPr>
              <a:t>feature fusion</a:t>
            </a:r>
            <a:r>
              <a:rPr lang="en-US" sz="2000" dirty="0">
                <a:solidFill>
                  <a:srgbClr val="171717"/>
                </a:solidFill>
                <a:latin typeface="Arial"/>
                <a:ea typeface="Microsoft YaHei"/>
                <a:cs typeface="Arial"/>
              </a:rPr>
              <a:t> to </a:t>
            </a:r>
            <a:r>
              <a:rPr lang="en-US" sz="2000" b="1" dirty="0">
                <a:solidFill>
                  <a:srgbClr val="171717"/>
                </a:solidFill>
              </a:rPr>
              <a:t>end-to-end modeling</a:t>
            </a:r>
            <a:endParaRPr lang="en-CN" sz="2400" dirty="0">
              <a:latin typeface="Arial"/>
              <a:ea typeface="Microsoft YaHei"/>
              <a:cs typeface="Arial"/>
            </a:endParaRPr>
          </a:p>
          <a:p>
            <a:pPr marL="342900" indent="-342900" algn="l">
              <a:buFontTx/>
              <a:buAutoNum type="arabicPeriod"/>
            </a:pPr>
            <a:r>
              <a:rPr lang="en-US" sz="2000" dirty="0">
                <a:solidFill>
                  <a:srgbClr val="171717"/>
                </a:solidFill>
                <a:latin typeface="Arial"/>
                <a:ea typeface="Microsoft YaHei"/>
                <a:cs typeface="Arial"/>
              </a:rPr>
              <a:t>Efficient adaptation methods make large multimodal models practical for end-to-end adaptation for recommendation</a:t>
            </a:r>
          </a:p>
          <a:p>
            <a:pPr marL="342900" indent="-342900" algn="l">
              <a:buFontTx/>
              <a:buAutoNum type="arabicPeriod"/>
            </a:pPr>
            <a:r>
              <a:rPr lang="en-US" sz="2000" dirty="0">
                <a:solidFill>
                  <a:srgbClr val="171717"/>
                </a:solidFill>
                <a:latin typeface="Arial"/>
                <a:ea typeface="Microsoft YaHei"/>
                <a:cs typeface="Arial"/>
              </a:rPr>
              <a:t>Real-world systems require handling </a:t>
            </a:r>
            <a:r>
              <a:rPr lang="en-US" sz="2000" b="1" dirty="0">
                <a:solidFill>
                  <a:srgbClr val="171717"/>
                </a:solidFill>
                <a:latin typeface="Arial"/>
                <a:ea typeface="Microsoft YaHei"/>
                <a:cs typeface="Arial"/>
              </a:rPr>
              <a:t>asymmetric encoders</a:t>
            </a:r>
            <a:r>
              <a:rPr lang="en-US" sz="2000" dirty="0">
                <a:solidFill>
                  <a:srgbClr val="171717"/>
                </a:solidFill>
                <a:latin typeface="Arial"/>
                <a:ea typeface="Microsoft YaHei"/>
                <a:cs typeface="Arial"/>
              </a:rPr>
              <a:t>, </a:t>
            </a:r>
            <a:r>
              <a:rPr lang="en-US" sz="2000" b="1" dirty="0">
                <a:solidFill>
                  <a:srgbClr val="171717"/>
                </a:solidFill>
                <a:latin typeface="Arial"/>
                <a:ea typeface="Microsoft YaHei"/>
                <a:cs typeface="Arial"/>
              </a:rPr>
              <a:t>multiple modalities</a:t>
            </a:r>
            <a:r>
              <a:rPr lang="en-US" sz="2000" dirty="0">
                <a:solidFill>
                  <a:srgbClr val="171717"/>
                </a:solidFill>
                <a:latin typeface="Arial"/>
                <a:ea typeface="Microsoft YaHei"/>
                <a:cs typeface="Arial"/>
              </a:rPr>
              <a:t>, and </a:t>
            </a:r>
            <a:r>
              <a:rPr lang="en-US" sz="2000" b="1" dirty="0">
                <a:solidFill>
                  <a:srgbClr val="171717"/>
                </a:solidFill>
                <a:latin typeface="Arial"/>
                <a:ea typeface="Microsoft YaHei"/>
                <a:cs typeface="Arial"/>
              </a:rPr>
              <a:t>scalable inference</a:t>
            </a:r>
            <a:r>
              <a:rPr lang="en-US" sz="2000" dirty="0">
                <a:solidFill>
                  <a:srgbClr val="171717"/>
                </a:solidFill>
                <a:latin typeface="Arial"/>
                <a:ea typeface="Microsoft YaHei"/>
                <a:cs typeface="Arial"/>
              </a:rPr>
              <a:t>.</a:t>
            </a:r>
            <a:r>
              <a:rPr lang="en-CN" sz="2000" dirty="0">
                <a:solidFill>
                  <a:srgbClr val="171717"/>
                </a:solidFill>
                <a:latin typeface="Arial"/>
                <a:ea typeface="Microsoft YaHei"/>
                <a:cs typeface="Arial"/>
              </a:rPr>
              <a:t> </a:t>
            </a:r>
          </a:p>
          <a:p>
            <a:pPr marL="342900" indent="-342900" algn="l">
              <a:buFontTx/>
              <a:buAutoNum type="arabicPeriod"/>
            </a:pPr>
            <a:r>
              <a:rPr lang="en-US" sz="2000" dirty="0">
                <a:solidFill>
                  <a:srgbClr val="171717"/>
                </a:solidFill>
                <a:latin typeface="Arial"/>
                <a:ea typeface="Microsoft YaHei"/>
                <a:cs typeface="Arial"/>
              </a:rPr>
              <a:t>Generative recommendation offers a new retrieval paradigm based on semantic and multimodal item representations.</a:t>
            </a:r>
            <a:endParaRPr lang="en-CN" sz="2400" b="1" dirty="0">
              <a:latin typeface="Arial"/>
              <a:ea typeface="Microsoft YaHei"/>
              <a:cs typeface="Arial"/>
            </a:endParaRPr>
          </a:p>
          <a:p>
            <a:pPr marL="342900" indent="-342900" algn="l">
              <a:buAutoNum type="arabicPeriod"/>
            </a:pPr>
            <a:endParaRPr lang="en-CN" sz="1100" dirty="0">
              <a:latin typeface="Arial"/>
              <a:ea typeface="Microsoft YaHei"/>
              <a:cs typeface="Arial"/>
            </a:endParaRPr>
          </a:p>
        </p:txBody>
      </p:sp>
    </p:spTree>
    <p:extLst>
      <p:ext uri="{BB962C8B-B14F-4D97-AF65-F5344CB8AC3E}">
        <p14:creationId xmlns:p14="http://schemas.microsoft.com/office/powerpoint/2010/main" val="2948300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建筑与房屋的城市空拍图&#10;&#10;描述已自动生成">
            <a:extLst>
              <a:ext uri="{FF2B5EF4-FFF2-40B4-BE49-F238E27FC236}">
                <a16:creationId xmlns:a16="http://schemas.microsoft.com/office/drawing/2014/main" id="{9B4617FF-B3E8-DC4D-806D-6FEBC19C7414}"/>
              </a:ext>
            </a:extLst>
          </p:cNvPr>
          <p:cNvPicPr>
            <a:picLocks noChangeAspect="1"/>
          </p:cNvPicPr>
          <p:nvPr/>
        </p:nvPicPr>
        <p:blipFill rotWithShape="1">
          <a:blip r:embed="rId3">
            <a:alphaModFix amt="52000"/>
            <a:extLst>
              <a:ext uri="{BEBA8EAE-BF5A-486C-A8C5-ECC9F3942E4B}">
                <a14:imgProps xmlns:a14="http://schemas.microsoft.com/office/drawing/2010/main">
                  <a14:imgLayer r:embed="rId4">
                    <a14:imgEffect>
                      <a14:sharpenSoften amount="37000"/>
                    </a14:imgEffect>
                    <a14:imgEffect>
                      <a14:brightnessContrast bright="24000" contrast="33000"/>
                    </a14:imgEffect>
                  </a14:imgLayer>
                </a14:imgProps>
              </a:ext>
            </a:extLst>
          </a:blip>
          <a:srcRect l="5816" r="15940"/>
          <a:stretch/>
        </p:blipFill>
        <p:spPr>
          <a:xfrm>
            <a:off x="0" y="0"/>
            <a:ext cx="8183879" cy="6858000"/>
          </a:xfrm>
          <a:prstGeom prst="rect">
            <a:avLst/>
          </a:prstGeom>
        </p:spPr>
      </p:pic>
      <p:sp>
        <p:nvSpPr>
          <p:cNvPr id="9" name="TextBox 8">
            <a:extLst>
              <a:ext uri="{FF2B5EF4-FFF2-40B4-BE49-F238E27FC236}">
                <a16:creationId xmlns:a16="http://schemas.microsoft.com/office/drawing/2014/main" id="{7D3ED4A9-B3DD-7A44-AC42-E8FA99098FB0}"/>
              </a:ext>
            </a:extLst>
          </p:cNvPr>
          <p:cNvSpPr txBox="1"/>
          <p:nvPr/>
        </p:nvSpPr>
        <p:spPr>
          <a:xfrm>
            <a:off x="502920" y="1874519"/>
            <a:ext cx="5852160" cy="2148840"/>
          </a:xfrm>
          <a:prstGeom prst="rect">
            <a:avLst/>
          </a:prstGeom>
        </p:spPr>
        <p:txBody>
          <a:bodyPr vert="horz" lIns="27432" tIns="18288" rIns="27432" bIns="18288" rtlCol="0" anchor="b">
            <a:normAutofit lnSpcReduction="10000"/>
          </a:bodyPr>
          <a:lstStyle/>
          <a:p>
            <a:pPr algn="ctr"/>
            <a:r>
              <a:rPr lang="en-US" altLang="zh-CN" sz="3400" b="1" dirty="0">
                <a:solidFill>
                  <a:srgbClr val="1F5CA8"/>
                </a:solidFill>
                <a:latin typeface="Arial"/>
                <a:ea typeface="Microsoft YaHei"/>
                <a:cs typeface="Arial"/>
              </a:rPr>
              <a:t>Thanks</a:t>
            </a:r>
            <a:r>
              <a:rPr lang="zh-CN" altLang="en-US" sz="3400" b="1" dirty="0">
                <a:solidFill>
                  <a:srgbClr val="1F5CA8"/>
                </a:solidFill>
                <a:latin typeface="Arial"/>
                <a:ea typeface="Microsoft YaHei"/>
                <a:cs typeface="Arial"/>
              </a:rPr>
              <a:t> </a:t>
            </a:r>
            <a:r>
              <a:rPr lang="en-US" altLang="zh-CN" sz="3400" b="1" dirty="0">
                <a:solidFill>
                  <a:srgbClr val="1F5CA8"/>
                </a:solidFill>
                <a:latin typeface="Arial"/>
                <a:ea typeface="Microsoft YaHei"/>
                <a:cs typeface="Arial"/>
              </a:rPr>
              <a:t>for</a:t>
            </a:r>
            <a:r>
              <a:rPr lang="zh-CN" altLang="en-US" sz="3400" b="1" dirty="0">
                <a:solidFill>
                  <a:srgbClr val="1F5CA8"/>
                </a:solidFill>
                <a:latin typeface="Arial"/>
                <a:ea typeface="Microsoft YaHei"/>
                <a:cs typeface="Arial"/>
              </a:rPr>
              <a:t> </a:t>
            </a:r>
            <a:r>
              <a:rPr lang="en-US" altLang="zh-CN" sz="3400" b="1" dirty="0">
                <a:solidFill>
                  <a:srgbClr val="1F5CA8"/>
                </a:solidFill>
                <a:latin typeface="Arial"/>
                <a:ea typeface="Microsoft YaHei"/>
                <a:cs typeface="Arial"/>
              </a:rPr>
              <a:t>your attention!</a:t>
            </a:r>
          </a:p>
          <a:p>
            <a:pPr algn="ctr"/>
            <a:endParaRPr lang="en-US" altLang="zh-CN" sz="4400" b="1" dirty="0">
              <a:solidFill>
                <a:srgbClr val="002060"/>
              </a:solidFill>
              <a:latin typeface="Arial"/>
              <a:ea typeface="Microsoft YaHei"/>
              <a:cs typeface="Arial"/>
            </a:endParaRPr>
          </a:p>
          <a:p>
            <a:pPr algn="ctr"/>
            <a:r>
              <a:rPr lang="en-US" altLang="zh-CN" sz="3400" b="1" dirty="0">
                <a:solidFill>
                  <a:srgbClr val="1F5CA8"/>
                </a:solidFill>
                <a:latin typeface="Arial"/>
                <a:ea typeface="Microsoft YaHei"/>
                <a:cs typeface="Arial"/>
              </a:rPr>
              <a:t>Q&amp;A</a:t>
            </a:r>
          </a:p>
          <a:p>
            <a:pPr algn="ctr"/>
            <a:r>
              <a:rPr lang="zh-CN" altLang="en-US" sz="3400" b="1" dirty="0">
                <a:solidFill>
                  <a:srgbClr val="1F5CA8"/>
                </a:solidFill>
                <a:latin typeface="Arial"/>
                <a:ea typeface="Microsoft YaHei"/>
                <a:cs typeface="Arial"/>
              </a:rPr>
              <a:t>          </a:t>
            </a:r>
            <a:endParaRPr lang="en-US" altLang="zh-CN" sz="4400" b="1" dirty="0">
              <a:solidFill>
                <a:srgbClr val="002060"/>
              </a:solidFill>
              <a:latin typeface="Arial"/>
              <a:ea typeface="Microsoft YaHei"/>
              <a:cs typeface="Arial"/>
            </a:endParaRPr>
          </a:p>
        </p:txBody>
      </p:sp>
      <p:pic>
        <p:nvPicPr>
          <p:cNvPr id="17" name="图片 16" descr="雪地上有标志&#10;&#10;描述已自动生成">
            <a:extLst>
              <a:ext uri="{FF2B5EF4-FFF2-40B4-BE49-F238E27FC236}">
                <a16:creationId xmlns:a16="http://schemas.microsoft.com/office/drawing/2014/main" id="{0BAD3AEC-0FD0-D64E-AD44-EDDF50B0D076}"/>
              </a:ext>
            </a:extLst>
          </p:cNvPr>
          <p:cNvPicPr>
            <a:picLocks noChangeAspect="1"/>
          </p:cNvPicPr>
          <p:nvPr/>
        </p:nvPicPr>
        <p:blipFill rotWithShape="1">
          <a:blip r:embed="rId5"/>
          <a:srcRect l="27163" r="7627"/>
          <a:stretch/>
        </p:blipFill>
        <p:spPr>
          <a:xfrm>
            <a:off x="6236208" y="0"/>
            <a:ext cx="5952744"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5340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C7212-E04F-1759-F06C-C0F32745DBAE}"/>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9B761166-7018-6A4B-F4F2-54D68F587F4B}"/>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Table of Content</a:t>
            </a:r>
          </a:p>
        </p:txBody>
      </p:sp>
      <p:pic>
        <p:nvPicPr>
          <p:cNvPr id="17" name="Picture 6">
            <a:extLst>
              <a:ext uri="{FF2B5EF4-FFF2-40B4-BE49-F238E27FC236}">
                <a16:creationId xmlns:a16="http://schemas.microsoft.com/office/drawing/2014/main" id="{362B110E-2B78-B6AE-38B4-2621613D28A6}"/>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2F3378EF-1D0D-4BA0-4E84-EAA0CF778CD0}"/>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C0F359E-00CB-12B8-40AC-C75DA68E2F99}"/>
              </a:ext>
            </a:extLst>
          </p:cNvPr>
          <p:cNvSpPr txBox="1"/>
          <p:nvPr/>
        </p:nvSpPr>
        <p:spPr>
          <a:xfrm>
            <a:off x="1965960" y="1307592"/>
            <a:ext cx="9601200" cy="4114800"/>
          </a:xfrm>
          <a:prstGeom prst="rect">
            <a:avLst/>
          </a:prstGeom>
          <a:noFill/>
        </p:spPr>
        <p:txBody>
          <a:bodyPr wrap="none" lIns="27432" tIns="18288" rIns="27432" bIns="18288" rtlCol="0" anchor="t">
            <a:spAutoFit/>
          </a:bodyPr>
          <a:lstStyle/>
          <a:p>
            <a:pPr marL="342900" indent="-342900" algn="l">
              <a:buAutoNum type="arabicPeriod"/>
            </a:pPr>
            <a:r>
              <a:rPr lang="en-GB" sz="3000" b="0" dirty="0">
                <a:solidFill>
                  <a:srgbClr val="1F5CA8"/>
                </a:solidFill>
                <a:latin typeface="Arial"/>
                <a:ea typeface="Microsoft YaHei"/>
                <a:cs typeface="Arial"/>
              </a:rPr>
              <a:t> </a:t>
            </a:r>
            <a:r>
              <a:rPr lang="en-CN" sz="3000" b="0" dirty="0">
                <a:solidFill>
                  <a:srgbClr val="1F5CA8"/>
                </a:solidFill>
                <a:latin typeface="Arial"/>
                <a:ea typeface="Microsoft YaHei"/>
                <a:cs typeface="Arial"/>
              </a:rPr>
              <a:t>Background</a:t>
            </a:r>
          </a:p>
          <a:p>
            <a:pPr marL="342900" indent="-342900" algn="l">
              <a:buFontTx/>
              <a:buAutoNum type="arabicPeriod"/>
            </a:pPr>
            <a:r>
              <a:rPr lang="zh-CN" altLang="en-US" sz="3000" b="1" dirty="0">
                <a:solidFill>
                  <a:srgbClr val="1F5CA8"/>
                </a:solidFill>
                <a:latin typeface="Arial"/>
                <a:ea typeface="Microsoft YaHei"/>
                <a:cs typeface="Arial"/>
              </a:rPr>
              <a:t> </a:t>
            </a:r>
            <a:r>
              <a:rPr lang="en-US" sz="3000" b="1" dirty="0">
                <a:solidFill>
                  <a:srgbClr val="1F5CA8"/>
                </a:solidFill>
                <a:latin typeface="Arial"/>
                <a:ea typeface="Microsoft YaHei"/>
                <a:cs typeface="Arial"/>
              </a:rPr>
              <a:t>Multimodal Features as Auxiliary Signals</a:t>
            </a:r>
          </a:p>
          <a:p>
            <a:pPr marL="342900" indent="-342900" algn="l">
              <a:buAutoNum type="arabicPeriod"/>
            </a:pPr>
            <a:r>
              <a:rPr lang="zh-CN" altLang="en-US" sz="3000" b="0" dirty="0">
                <a:solidFill>
                  <a:srgbClr val="1F5CA8"/>
                </a:solidFill>
                <a:latin typeface="Arial"/>
                <a:ea typeface="Microsoft YaHei"/>
                <a:cs typeface="Arial"/>
              </a:rPr>
              <a:t> </a:t>
            </a:r>
            <a:r>
              <a:rPr lang="en-US" altLang="zh-CN" sz="3000" b="0" dirty="0">
                <a:solidFill>
                  <a:srgbClr val="1F5CA8"/>
                </a:solidFill>
                <a:latin typeface="Arial"/>
                <a:ea typeface="Microsoft YaHei"/>
                <a:cs typeface="Arial"/>
              </a:rPr>
              <a:t>End-to-End </a:t>
            </a:r>
            <a:r>
              <a:rPr lang="en-US" sz="3000" b="0" dirty="0">
                <a:solidFill>
                  <a:srgbClr val="1F5CA8"/>
                </a:solidFill>
                <a:latin typeface="Arial"/>
                <a:ea typeface="Microsoft YaHei"/>
                <a:cs typeface="Arial"/>
              </a:rPr>
              <a:t>Multimodal Recommendation</a:t>
            </a:r>
          </a:p>
          <a:p>
            <a:pPr marL="342900" indent="-342900" algn="l">
              <a:buAutoNum type="arabicPeriod"/>
            </a:pPr>
            <a:r>
              <a:rPr lang="en-CN" sz="3000" b="0" dirty="0">
                <a:solidFill>
                  <a:srgbClr val="1F5CA8"/>
                </a:solidFill>
                <a:latin typeface="Arial"/>
                <a:ea typeface="Microsoft YaHei"/>
                <a:cs typeface="Arial"/>
              </a:rPr>
              <a:t> Multimodal Generative Recommendation</a:t>
            </a:r>
          </a:p>
          <a:p>
            <a:pPr marL="342900" indent="-342900" algn="l">
              <a:buAutoNum type="arabicPeriod"/>
            </a:pPr>
            <a:r>
              <a:rPr lang="en-US" altLang="zh-CN" sz="3000" b="0" dirty="0">
                <a:solidFill>
                  <a:srgbClr val="1F5CA8"/>
                </a:solidFill>
                <a:latin typeface="Arial"/>
                <a:ea typeface="Microsoft YaHei"/>
                <a:cs typeface="Arial"/>
              </a:rPr>
              <a:t> Conclusions and Key Takeaways</a:t>
            </a:r>
            <a:endParaRPr lang="en-CN" sz="4000" dirty="0">
              <a:solidFill>
                <a:srgbClr val="2F5597"/>
              </a:solidFill>
              <a:latin typeface="Arial"/>
              <a:ea typeface="Microsoft YaHei"/>
              <a:cs typeface="Arial"/>
            </a:endParaRPr>
          </a:p>
          <a:p>
            <a:pPr marL="342900" indent="-342900" algn="l">
              <a:buAutoNum type="arabicPeriod"/>
            </a:pPr>
            <a:endParaRPr lang="en-CN" dirty="0">
              <a:solidFill>
                <a:schemeClr val="accent1"/>
              </a:solidFill>
              <a:latin typeface="Arial"/>
              <a:ea typeface="Microsoft YaHei"/>
              <a:cs typeface="Arial"/>
            </a:endParaRPr>
          </a:p>
        </p:txBody>
      </p:sp>
    </p:spTree>
    <p:extLst>
      <p:ext uri="{BB962C8B-B14F-4D97-AF65-F5344CB8AC3E}">
        <p14:creationId xmlns:p14="http://schemas.microsoft.com/office/powerpoint/2010/main" val="3028809690"/>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2F3FB-0AA6-F039-4B65-2C54C9A54962}"/>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D67161C4-CBA0-40EF-040B-6FDD5AC5ECF9}"/>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463BBAD3-E06C-1DDF-D68E-DC5505EF6663}"/>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D2865837-1283-461E-6A3A-42E507746379}"/>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pic>
        <p:nvPicPr>
          <p:cNvPr id="5" name="Picture 4" descr="A diagram of a diagram&#10;&#10;AI-generated content may be incorrect.">
            <a:extLst>
              <a:ext uri="{FF2B5EF4-FFF2-40B4-BE49-F238E27FC236}">
                <a16:creationId xmlns:a16="http://schemas.microsoft.com/office/drawing/2014/main" id="{7DD56939-F010-039F-3A10-B5632762B331}"/>
              </a:ext>
            </a:extLst>
          </p:cNvPr>
          <p:cNvPicPr>
            <a:picLocks noChangeAspect="1"/>
          </p:cNvPicPr>
          <p:nvPr/>
        </p:nvPicPr>
        <p:blipFill>
          <a:blip r:embed="rId4"/>
          <a:stretch>
            <a:fillRect/>
          </a:stretch>
        </p:blipFill>
        <p:spPr>
          <a:xfrm>
            <a:off x="1600200" y="1115568"/>
            <a:ext cx="8641080" cy="4864608"/>
          </a:xfrm>
          <a:prstGeom prst="rect">
            <a:avLst/>
          </a:prstGeom>
        </p:spPr>
      </p:pic>
    </p:spTree>
    <p:extLst>
      <p:ext uri="{BB962C8B-B14F-4D97-AF65-F5344CB8AC3E}">
        <p14:creationId xmlns:p14="http://schemas.microsoft.com/office/powerpoint/2010/main" val="2958900528"/>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DE28F-B055-AFF6-3E38-1FBFF08B5D2B}"/>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96A93C5E-DA79-A00B-83F4-8A0F83A34408}"/>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1DF7A45E-8794-5B63-523D-E6C3B218CA2D}"/>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A76B0A63-068A-CF4D-4E46-98DB920C1251}"/>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780593-A5C1-0609-0597-D4B6F4614CBE}"/>
              </a:ext>
            </a:extLst>
          </p:cNvPr>
          <p:cNvSpPr txBox="1"/>
          <p:nvPr/>
        </p:nvSpPr>
        <p:spPr>
          <a:xfrm>
            <a:off x="594360" y="5623560"/>
            <a:ext cx="11018520" cy="198516"/>
          </a:xfrm>
          <a:prstGeom prst="rect">
            <a:avLst/>
          </a:prstGeom>
          <a:noFill/>
        </p:spPr>
        <p:txBody>
          <a:bodyPr wrap="square" lIns="27432" tIns="18288" rIns="27432" bIns="18288" rtlCol="0">
            <a:spAutoFit/>
          </a:bodyPr>
          <a:lstStyle/>
          <a:p>
            <a:pPr algn="l"/>
            <a:r>
              <a:rPr lang="en-US" sz="1050" b="0" dirty="0">
                <a:solidFill>
                  <a:srgbClr val="171717"/>
                </a:solidFill>
                <a:latin typeface="Arial"/>
                <a:ea typeface="Microsoft YaHei"/>
                <a:cs typeface="Arial"/>
              </a:rPr>
              <a:t>He, R., &amp; McAuley, J. (2016, February). VBPR: visual </a:t>
            </a:r>
            <a:r>
              <a:rPr lang="en-US" sz="1050" b="0" dirty="0" err="1">
                <a:solidFill>
                  <a:srgbClr val="171717"/>
                </a:solidFill>
                <a:latin typeface="Arial"/>
                <a:ea typeface="Microsoft YaHei"/>
                <a:cs typeface="Arial"/>
              </a:rPr>
              <a:t>bayesian</a:t>
            </a:r>
            <a:r>
              <a:rPr lang="en-US" sz="1050" b="0" dirty="0">
                <a:solidFill>
                  <a:srgbClr val="171717"/>
                </a:solidFill>
                <a:latin typeface="Arial"/>
                <a:ea typeface="Microsoft YaHei"/>
                <a:cs typeface="Arial"/>
              </a:rPr>
              <a:t> personalized ranking from implicit feedback. AAAI2016</a:t>
            </a:r>
            <a:endParaRPr lang="en-US" sz="1400" b="1" i="0" dirty="0">
              <a:solidFill>
                <a:srgbClr val="222222"/>
              </a:solidFill>
              <a:effectLst/>
              <a:highlight>
                <a:srgbClr val="FFFFFF"/>
              </a:highlight>
              <a:latin typeface="Arial" panose="020B0604020202020204" pitchFamily="34" charset="0"/>
              <a:ea typeface="Microsoft YaHei"/>
              <a:cs typeface="Arial"/>
            </a:endParaRPr>
          </a:p>
        </p:txBody>
      </p:sp>
      <p:sp>
        <p:nvSpPr>
          <p:cNvPr id="8" name="TextBox 7">
            <a:extLst>
              <a:ext uri="{FF2B5EF4-FFF2-40B4-BE49-F238E27FC236}">
                <a16:creationId xmlns:a16="http://schemas.microsoft.com/office/drawing/2014/main" id="{882FC992-8DA1-EA29-B385-A70E1D68DD98}"/>
              </a:ext>
            </a:extLst>
          </p:cNvPr>
          <p:cNvSpPr txBox="1"/>
          <p:nvPr/>
        </p:nvSpPr>
        <p:spPr>
          <a:xfrm>
            <a:off x="502920" y="1024128"/>
            <a:ext cx="10972800" cy="34471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VBPR: Integrating </a:t>
            </a:r>
            <a:r>
              <a:rPr lang="en-US" sz="2000" b="0" dirty="0" err="1">
                <a:solidFill>
                  <a:srgbClr val="171717"/>
                </a:solidFill>
                <a:latin typeface="Arial"/>
                <a:ea typeface="Microsoft YaHei"/>
                <a:cs typeface="Arial"/>
              </a:rPr>
              <a:t>Multimodalites</a:t>
            </a:r>
            <a:r>
              <a:rPr lang="en-US" sz="2000" b="0" dirty="0">
                <a:solidFill>
                  <a:srgbClr val="171717"/>
                </a:solidFill>
                <a:latin typeface="Arial"/>
                <a:ea typeface="Microsoft YaHei"/>
                <a:cs typeface="Arial"/>
              </a:rPr>
              <a:t> using simple fusion</a:t>
            </a:r>
            <a:endParaRPr lang="en-US" sz="2400" b="1" dirty="0">
              <a:latin typeface="Arial"/>
              <a:ea typeface="Microsoft YaHei"/>
              <a:cs typeface="Arial"/>
            </a:endParaRPr>
          </a:p>
        </p:txBody>
      </p:sp>
      <p:pic>
        <p:nvPicPr>
          <p:cNvPr id="3" name="Picture 2">
            <a:extLst>
              <a:ext uri="{FF2B5EF4-FFF2-40B4-BE49-F238E27FC236}">
                <a16:creationId xmlns:a16="http://schemas.microsoft.com/office/drawing/2014/main" id="{062E56B4-6F47-55FD-C3C9-46C8CE479630}"/>
              </a:ext>
            </a:extLst>
          </p:cNvPr>
          <p:cNvPicPr>
            <a:picLocks noChangeAspect="1"/>
          </p:cNvPicPr>
          <p:nvPr/>
        </p:nvPicPr>
        <p:blipFill>
          <a:blip r:embed="rId4"/>
          <a:stretch>
            <a:fillRect/>
          </a:stretch>
        </p:blipFill>
        <p:spPr>
          <a:xfrm>
            <a:off x="2377440" y="2221992"/>
            <a:ext cx="7863840" cy="2587752"/>
          </a:xfrm>
          <a:prstGeom prst="rect">
            <a:avLst/>
          </a:prstGeom>
        </p:spPr>
      </p:pic>
    </p:spTree>
    <p:extLst>
      <p:ext uri="{BB962C8B-B14F-4D97-AF65-F5344CB8AC3E}">
        <p14:creationId xmlns:p14="http://schemas.microsoft.com/office/powerpoint/2010/main" val="1621337514"/>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4EED-46CE-BF87-7448-278EA75065C4}"/>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CC1D692C-5D9E-353F-6F4E-8992D6F05C7A}"/>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8BA61DC3-CA77-60B2-4221-5A61CEDAFAEC}"/>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7AAC12B2-03F7-F83C-C26A-A7CE4BB37A89}"/>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161EE31-4403-DC47-3D59-7093F48DB135}"/>
              </a:ext>
            </a:extLst>
          </p:cNvPr>
          <p:cNvSpPr txBox="1"/>
          <p:nvPr/>
        </p:nvSpPr>
        <p:spPr>
          <a:xfrm>
            <a:off x="594360" y="5623560"/>
            <a:ext cx="11018520" cy="198516"/>
          </a:xfrm>
          <a:prstGeom prst="rect">
            <a:avLst/>
          </a:prstGeom>
          <a:noFill/>
        </p:spPr>
        <p:txBody>
          <a:bodyPr wrap="square" lIns="27432" tIns="18288" rIns="27432" bIns="18288" rtlCol="0">
            <a:spAutoFit/>
          </a:bodyPr>
          <a:lstStyle/>
          <a:p>
            <a:pPr algn="l"/>
            <a:r>
              <a:rPr lang="en-US" sz="1050" b="0" dirty="0">
                <a:solidFill>
                  <a:srgbClr val="171717"/>
                </a:solidFill>
                <a:latin typeface="Arial"/>
                <a:ea typeface="Microsoft YaHei"/>
                <a:cs typeface="Arial"/>
              </a:rPr>
              <a:t>Wei, Y., Wang, X., Nie, L., He, X., Hong, R., &amp; Chua, T. S. (2019, October). MMGCN: Multi-modal graph convolution network for personalized recommendation of micro-video. MM’2019. </a:t>
            </a:r>
            <a:endParaRPr lang="en-US" sz="1400" b="1" i="0" dirty="0">
              <a:solidFill>
                <a:srgbClr val="222222"/>
              </a:solidFill>
              <a:effectLst/>
              <a:highlight>
                <a:srgbClr val="FFFFFF"/>
              </a:highlight>
              <a:latin typeface="Arial" panose="020B0604020202020204" pitchFamily="34" charset="0"/>
              <a:ea typeface="Microsoft YaHei"/>
              <a:cs typeface="Arial"/>
            </a:endParaRPr>
          </a:p>
        </p:txBody>
      </p:sp>
      <p:sp>
        <p:nvSpPr>
          <p:cNvPr id="8" name="TextBox 7">
            <a:extLst>
              <a:ext uri="{FF2B5EF4-FFF2-40B4-BE49-F238E27FC236}">
                <a16:creationId xmlns:a16="http://schemas.microsoft.com/office/drawing/2014/main" id="{80DDAA62-1544-D641-09CE-351A89376B20}"/>
              </a:ext>
            </a:extLst>
          </p:cNvPr>
          <p:cNvSpPr txBox="1"/>
          <p:nvPr/>
        </p:nvSpPr>
        <p:spPr>
          <a:xfrm>
            <a:off x="502920" y="1024128"/>
            <a:ext cx="10972800" cy="34471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MMGCN: Integrating </a:t>
            </a:r>
            <a:r>
              <a:rPr lang="en-US" sz="2000" b="0" dirty="0" err="1">
                <a:solidFill>
                  <a:srgbClr val="171717"/>
                </a:solidFill>
                <a:latin typeface="Arial"/>
                <a:ea typeface="Microsoft YaHei"/>
                <a:cs typeface="Arial"/>
              </a:rPr>
              <a:t>Multimodalites</a:t>
            </a:r>
            <a:r>
              <a:rPr lang="en-US" sz="2000" b="0" dirty="0">
                <a:solidFill>
                  <a:srgbClr val="171717"/>
                </a:solidFill>
                <a:latin typeface="Arial"/>
                <a:ea typeface="Microsoft YaHei"/>
                <a:cs typeface="Arial"/>
              </a:rPr>
              <a:t> as User-Item Graph construction.</a:t>
            </a:r>
            <a:endParaRPr lang="en-US" sz="2400" b="1" dirty="0">
              <a:latin typeface="Arial"/>
              <a:ea typeface="Microsoft YaHei"/>
              <a:cs typeface="Arial"/>
            </a:endParaRPr>
          </a:p>
        </p:txBody>
      </p:sp>
      <p:pic>
        <p:nvPicPr>
          <p:cNvPr id="3" name="Picture 2">
            <a:extLst>
              <a:ext uri="{FF2B5EF4-FFF2-40B4-BE49-F238E27FC236}">
                <a16:creationId xmlns:a16="http://schemas.microsoft.com/office/drawing/2014/main" id="{FC8FA15A-0AD0-8DD9-A920-3E70008B66BB}"/>
              </a:ext>
            </a:extLst>
          </p:cNvPr>
          <p:cNvPicPr>
            <a:picLocks noChangeAspect="1"/>
          </p:cNvPicPr>
          <p:nvPr/>
        </p:nvPicPr>
        <p:blipFill>
          <a:blip r:embed="rId4"/>
          <a:stretch>
            <a:fillRect/>
          </a:stretch>
        </p:blipFill>
        <p:spPr>
          <a:xfrm>
            <a:off x="1554480" y="1572768"/>
            <a:ext cx="8869680" cy="4014215"/>
          </a:xfrm>
          <a:prstGeom prst="rect">
            <a:avLst/>
          </a:prstGeom>
        </p:spPr>
      </p:pic>
    </p:spTree>
    <p:extLst>
      <p:ext uri="{BB962C8B-B14F-4D97-AF65-F5344CB8AC3E}">
        <p14:creationId xmlns:p14="http://schemas.microsoft.com/office/powerpoint/2010/main" val="2726406982"/>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E06F6-BCC9-6C56-D655-8A2164AD1E15}"/>
            </a:ext>
          </a:extLst>
        </p:cNvPr>
        <p:cNvGrpSpPr/>
        <p:nvPr/>
      </p:nvGrpSpPr>
      <p:grpSpPr>
        <a:xfrm>
          <a:off x="0" y="0"/>
          <a:ext cx="0" cy="0"/>
          <a:chOff x="0" y="0"/>
          <a:chExt cx="0" cy="0"/>
        </a:xfrm>
      </p:grpSpPr>
      <p:sp>
        <p:nvSpPr>
          <p:cNvPr id="17412" name="Rectangle 2">
            <a:extLst>
              <a:ext uri="{FF2B5EF4-FFF2-40B4-BE49-F238E27FC236}">
                <a16:creationId xmlns:a16="http://schemas.microsoft.com/office/drawing/2014/main" id="{28EE1B32-CF08-682F-B231-9D5B7F5B4751}"/>
              </a:ext>
            </a:extLst>
          </p:cNvPr>
          <p:cNvSpPr>
            <a:spLocks noGrp="1" noChangeArrowheads="1"/>
          </p:cNvSpPr>
          <p:nvPr>
            <p:ph type="ctrTitle"/>
          </p:nvPr>
        </p:nvSpPr>
        <p:spPr>
          <a:xfrm>
            <a:off x="320040" y="146304"/>
            <a:ext cx="8092440" cy="475488"/>
          </a:xfrm>
        </p:spPr>
        <p:txBody>
          <a:bodyPr lIns="27432" tIns="18288" rIns="27432" bIns="18288" anchor="ctr">
            <a:noAutofit/>
          </a:bodyPr>
          <a:lstStyle/>
          <a:p>
            <a:pPr algn="l"/>
            <a:r>
              <a:rPr lang="en-US" sz="3000" b="1" dirty="0">
                <a:solidFill>
                  <a:srgbClr val="1F5CA8"/>
                </a:solidFill>
                <a:latin typeface="Arial" panose="020F0502020204030204" pitchFamily="34" charset="0"/>
                <a:ea typeface="Microsoft YaHei" panose="02000000000000000000" pitchFamily="2" charset="-79"/>
                <a:cs typeface="Arial" panose="020F0502020204030204" pitchFamily="34" charset="0"/>
              </a:rPr>
              <a:t>Multimodal Features as Auxiliary Signals</a:t>
            </a:r>
          </a:p>
        </p:txBody>
      </p:sp>
      <p:pic>
        <p:nvPicPr>
          <p:cNvPr id="17" name="Picture 6">
            <a:extLst>
              <a:ext uri="{FF2B5EF4-FFF2-40B4-BE49-F238E27FC236}">
                <a16:creationId xmlns:a16="http://schemas.microsoft.com/office/drawing/2014/main" id="{1289F008-0CBD-E878-19DC-FC4449C13D49}"/>
              </a:ext>
            </a:extLst>
          </p:cNvPr>
          <p:cNvPicPr>
            <a:picLocks noChangeAspect="1"/>
          </p:cNvPicPr>
          <p:nvPr/>
        </p:nvPicPr>
        <p:blipFill rotWithShape="1">
          <a:blip r:embed="rId3">
            <a:extLst>
              <a:ext uri="{28A0092B-C50C-407E-A947-70E740481C1C}">
                <a14:useLocalDpi xmlns:a14="http://schemas.microsoft.com/office/drawing/2010/main" val="0"/>
              </a:ext>
            </a:extLst>
          </a:blip>
          <a:srcRect b="40886"/>
          <a:stretch/>
        </p:blipFill>
        <p:spPr bwMode="auto">
          <a:xfrm>
            <a:off x="8549640" y="73152"/>
            <a:ext cx="3337560"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线连接符 3">
            <a:extLst>
              <a:ext uri="{FF2B5EF4-FFF2-40B4-BE49-F238E27FC236}">
                <a16:creationId xmlns:a16="http://schemas.microsoft.com/office/drawing/2014/main" id="{6D8ACD99-0DF3-FF3B-41C3-9A95CF62A367}"/>
              </a:ext>
            </a:extLst>
          </p:cNvPr>
          <p:cNvCxnSpPr>
            <a:cxnSpLocks/>
          </p:cNvCxnSpPr>
          <p:nvPr/>
        </p:nvCxnSpPr>
        <p:spPr>
          <a:xfrm>
            <a:off x="320040" y="795528"/>
            <a:ext cx="7909560" cy="0"/>
          </a:xfrm>
          <a:prstGeom prst="line">
            <a:avLst/>
          </a:prstGeom>
          <a:ln w="28575">
            <a:solidFill>
              <a:srgbClr val="1F5CA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B744F1A-DB81-D238-136F-81085EE9D2E7}"/>
              </a:ext>
            </a:extLst>
          </p:cNvPr>
          <p:cNvSpPr txBox="1"/>
          <p:nvPr/>
        </p:nvSpPr>
        <p:spPr>
          <a:xfrm>
            <a:off x="594360" y="5623560"/>
            <a:ext cx="11018520" cy="360099"/>
          </a:xfrm>
          <a:prstGeom prst="rect">
            <a:avLst/>
          </a:prstGeom>
          <a:noFill/>
        </p:spPr>
        <p:txBody>
          <a:bodyPr wrap="square" lIns="27432" tIns="18288" rIns="27432" bIns="18288" rtlCol="0">
            <a:spAutoFit/>
          </a:bodyPr>
          <a:lstStyle/>
          <a:p>
            <a:pPr algn="l"/>
            <a:r>
              <a:rPr lang="en-US" sz="1050" b="0" dirty="0">
                <a:solidFill>
                  <a:srgbClr val="171717"/>
                </a:solidFill>
                <a:latin typeface="Arial"/>
                <a:ea typeface="Microsoft YaHei"/>
                <a:cs typeface="Arial"/>
              </a:rPr>
              <a:t>Zhou, H., Zhou, X., Zhang, L., &amp; Shen, Z. (2023). Zhou, X., &amp; Shen, Z. (2023, October). A tale of two graphs: Freezing and denoising graph structures for multimodal recommendation. MM’23</a:t>
            </a:r>
            <a:endParaRPr lang="en-US" sz="1400" b="1" i="0" dirty="0">
              <a:solidFill>
                <a:srgbClr val="222222"/>
              </a:solidFill>
              <a:effectLst/>
              <a:highlight>
                <a:srgbClr val="FFFFFF"/>
              </a:highlight>
              <a:latin typeface="Arial" panose="020B0604020202020204" pitchFamily="34" charset="0"/>
              <a:ea typeface="Microsoft YaHei"/>
              <a:cs typeface="Arial"/>
            </a:endParaRPr>
          </a:p>
        </p:txBody>
      </p:sp>
      <p:sp>
        <p:nvSpPr>
          <p:cNvPr id="8" name="TextBox 7">
            <a:extLst>
              <a:ext uri="{FF2B5EF4-FFF2-40B4-BE49-F238E27FC236}">
                <a16:creationId xmlns:a16="http://schemas.microsoft.com/office/drawing/2014/main" id="{8621B48A-64D1-1073-2D12-72E3D9B73E65}"/>
              </a:ext>
            </a:extLst>
          </p:cNvPr>
          <p:cNvSpPr txBox="1"/>
          <p:nvPr/>
        </p:nvSpPr>
        <p:spPr>
          <a:xfrm>
            <a:off x="502920" y="1024128"/>
            <a:ext cx="10972800" cy="344710"/>
          </a:xfrm>
          <a:prstGeom prst="rect">
            <a:avLst/>
          </a:prstGeom>
          <a:noFill/>
        </p:spPr>
        <p:txBody>
          <a:bodyPr wrap="square" lIns="27432" tIns="18288" rIns="27432" bIns="18288" rtlCol="0">
            <a:spAutoFit/>
          </a:bodyPr>
          <a:lstStyle/>
          <a:p>
            <a:pPr algn="l"/>
            <a:r>
              <a:rPr lang="en-US" sz="2000" b="0" dirty="0">
                <a:solidFill>
                  <a:srgbClr val="171717"/>
                </a:solidFill>
                <a:latin typeface="Arial"/>
                <a:ea typeface="Microsoft YaHei"/>
                <a:cs typeface="Arial"/>
              </a:rPr>
              <a:t>FREEDOM: Integrating into Item-Item Graph construction</a:t>
            </a:r>
            <a:endParaRPr lang="en-US" sz="2400" b="1" dirty="0">
              <a:latin typeface="Arial"/>
              <a:ea typeface="Microsoft YaHei"/>
              <a:cs typeface="Arial"/>
            </a:endParaRPr>
          </a:p>
        </p:txBody>
      </p:sp>
      <p:pic>
        <p:nvPicPr>
          <p:cNvPr id="3" name="Picture 2">
            <a:extLst>
              <a:ext uri="{FF2B5EF4-FFF2-40B4-BE49-F238E27FC236}">
                <a16:creationId xmlns:a16="http://schemas.microsoft.com/office/drawing/2014/main" id="{004B9B00-4106-4591-03EC-7B140E2B33C7}"/>
              </a:ext>
            </a:extLst>
          </p:cNvPr>
          <p:cNvPicPr>
            <a:picLocks noChangeAspect="1"/>
          </p:cNvPicPr>
          <p:nvPr/>
        </p:nvPicPr>
        <p:blipFill>
          <a:blip r:embed="rId4"/>
          <a:stretch>
            <a:fillRect/>
          </a:stretch>
        </p:blipFill>
        <p:spPr>
          <a:xfrm>
            <a:off x="2377440" y="1444752"/>
            <a:ext cx="7656576" cy="4148796"/>
          </a:xfrm>
          <a:prstGeom prst="rect">
            <a:avLst/>
          </a:prstGeom>
        </p:spPr>
      </p:pic>
    </p:spTree>
    <p:extLst>
      <p:ext uri="{BB962C8B-B14F-4D97-AF65-F5344CB8AC3E}">
        <p14:creationId xmlns:p14="http://schemas.microsoft.com/office/powerpoint/2010/main" val="3643471873"/>
      </p:ext>
    </p:extLst>
  </p:cSld>
  <p:clrMapOvr>
    <a:masterClrMapping/>
  </p:clrMapOvr>
  <mc:AlternateContent xmlns:mc="http://schemas.openxmlformats.org/markup-compatibility/2006" xmlns:p14="http://schemas.microsoft.com/office/powerpoint/2010/main">
    <mc:Choice Requires="p14">
      <p:transition spd="slow" p14:dur="2000" advTm="20281"/>
    </mc:Choice>
    <mc:Fallback xmlns="">
      <p:transition spd="slow" advTm="2028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F0302020204030204"/>
        <a:ea typeface="Microsoft YaHei"/>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Microsoft YaHe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F0302020204030204"/>
        <a:ea typeface="Microsoft YaHei"/>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Microsoft YaHe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465f887-04a9-4c17-8b62-103eddccf68b}" enabled="1" method="Standard" siteId="{ca2a7f76-dbd7-4ec0-9108-6b3d524fb7c8}" contentBits="2" removed="0"/>
</clbl:labelList>
</file>

<file path=docProps/app.xml><?xml version="1.0" encoding="utf-8"?>
<Properties xmlns="http://schemas.openxmlformats.org/officeDocument/2006/extended-properties" xmlns:vt="http://schemas.openxmlformats.org/officeDocument/2006/docPropsVTypes">
  <Template>Office 2013 - 2022 Theme</Template>
  <TotalTime>94601</TotalTime>
  <Words>9635</Words>
  <Application>Microsoft Macintosh PowerPoint</Application>
  <PresentationFormat>Widescreen</PresentationFormat>
  <Paragraphs>488</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Aptos</vt:lpstr>
      <vt:lpstr>Aptos Display</vt:lpstr>
      <vt:lpstr>Arial</vt:lpstr>
      <vt:lpstr>Calibri</vt:lpstr>
      <vt:lpstr>Times New Roman</vt:lpstr>
      <vt:lpstr>Office Theme</vt:lpstr>
      <vt:lpstr>Leveraging Foundation Models for Multimodal Recommendation</vt:lpstr>
      <vt:lpstr>Table of Content</vt:lpstr>
      <vt:lpstr>Background</vt:lpstr>
      <vt:lpstr>Background</vt:lpstr>
      <vt:lpstr>Table of Content</vt:lpstr>
      <vt:lpstr>Multimodal Features as Auxiliary Signals</vt:lpstr>
      <vt:lpstr>Multimodal Features as Auxiliary Signals</vt:lpstr>
      <vt:lpstr>Multimodal Features as Auxiliary Signals</vt:lpstr>
      <vt:lpstr>Multimodal Features as Auxiliary Signals</vt:lpstr>
      <vt:lpstr>Multimodal Features as Auxiliary Signals</vt:lpstr>
      <vt:lpstr>Multimodal Features as Auxiliary Signals</vt:lpstr>
      <vt:lpstr>Multimodal Features as Auxiliary Signals</vt:lpstr>
      <vt:lpstr>Multimodal Features as Auxiliary Signals</vt:lpstr>
      <vt:lpstr>Multimodal Features as Auxiliary Signals</vt:lpstr>
      <vt:lpstr>Multimodal Features as Auxiliary Signals</vt:lpstr>
      <vt:lpstr>PowerPoint Presentation</vt:lpstr>
      <vt:lpstr>Table of Content</vt:lpstr>
      <vt:lpstr>End-to-End Multimodal Recommendation</vt:lpstr>
      <vt:lpstr>End-to-End Multimodal Recommendation</vt:lpstr>
      <vt:lpstr>End-to-End Multimodal Recommendation</vt:lpstr>
      <vt:lpstr>End-to-End Multimodal Recommendation</vt:lpstr>
      <vt:lpstr>End-to-End Multimodal Recommendation</vt:lpstr>
      <vt:lpstr>End-to-End Multimodal Recommendation</vt:lpstr>
      <vt:lpstr>End-to-End Multimodal Recommendation</vt:lpstr>
      <vt:lpstr>End-to-End Multimodal Recommendation</vt:lpstr>
      <vt:lpstr>End-to-End Multimodal Recommendation</vt:lpstr>
      <vt:lpstr>PowerPoint Presentation</vt:lpstr>
      <vt:lpstr>End-to-End Multimodal 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of Content</vt:lpstr>
      <vt:lpstr>PowerPoint Presentation</vt:lpstr>
      <vt:lpstr>PowerPoint Presentation</vt:lpstr>
      <vt:lpstr>PowerPoint Presentation</vt:lpstr>
      <vt:lpstr>Table of Content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Foundation Models for Multimodal Recommendation</dc:title>
  <dc:subject/>
  <dc:creator>Junchen Fu</dc:creator>
  <cp:keywords/>
  <dc:description/>
  <cp:lastModifiedBy>Fu, J. (Junchen)</cp:lastModifiedBy>
  <cp:revision>2131</cp:revision>
  <dcterms:created xsi:type="dcterms:W3CDTF">2020-06-23T21:46:40Z</dcterms:created>
  <dcterms:modified xsi:type="dcterms:W3CDTF">2026-05-16T09:48:13Z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ies>
</file>