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63" r:id="rId2"/>
    <p:sldId id="2545" r:id="rId3"/>
    <p:sldId id="2627" r:id="rId4"/>
    <p:sldId id="2629" r:id="rId5"/>
    <p:sldId id="2628" r:id="rId6"/>
    <p:sldId id="464" r:id="rId7"/>
    <p:sldId id="2632" r:id="rId8"/>
    <p:sldId id="2546" r:id="rId9"/>
    <p:sldId id="2547" r:id="rId10"/>
    <p:sldId id="2557" r:id="rId11"/>
    <p:sldId id="2562" r:id="rId12"/>
    <p:sldId id="2563" r:id="rId13"/>
    <p:sldId id="2566" r:id="rId14"/>
    <p:sldId id="2558" r:id="rId15"/>
    <p:sldId id="2589" r:id="rId16"/>
    <p:sldId id="2571" r:id="rId17"/>
    <p:sldId id="2570" r:id="rId18"/>
    <p:sldId id="2594" r:id="rId19"/>
    <p:sldId id="254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0"/>
    <p:restoredTop sz="96197" autoAdjust="0"/>
  </p:normalViewPr>
  <p:slideViewPr>
    <p:cSldViewPr snapToGrid="0">
      <p:cViewPr varScale="1">
        <p:scale>
          <a:sx n="113" d="100"/>
          <a:sy n="113" d="100"/>
        </p:scale>
        <p:origin x="1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7167BD-89A9-4620-4716-FEF800B0E8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2F2A79-8B4D-92AB-E79E-161618D880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B4C4F-94B4-0142-B853-AB76159259F8}" type="datetimeFigureOut">
              <a:rPr lang="en-CN" smtClean="0"/>
              <a:t>2025/10/27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5B891-954A-A1DD-6E78-BB928A0F51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59399-02D8-C84A-5F99-99118C5990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8864D-F2AC-514F-94E3-21636ADAA56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2418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5F73F-6FFC-43D9-A0AD-9836B470A0D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B250-D626-45AA-A956-E7B3E109F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1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DA9F9F75-89E9-41F1-96C8-0E4B58E1AF45}" type="slidenum">
              <a:rPr lang="en-GB"/>
              <a:pPr/>
              <a:t>1</a:t>
            </a:fld>
            <a:endParaRPr lang="en-GB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09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DC433-23B8-381E-4783-E8AC66478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E3E0B-FECC-B193-CFD2-D3AA29035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876CE-8412-D309-7F4D-789E3F40D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BB12B-64B7-C1DE-9D8B-82AF965ED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92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8FBA1-806C-F742-8AEE-0E01A7CD1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439BC-0BBA-FCFA-E171-1511F857B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61475-65B4-4029-2EF3-DE92C1ADB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A3CA3-AEEE-2D27-C96A-B2ED8147B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894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3D5AC-B172-5CE5-4393-E702F8497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FA0C3-A768-ABE0-34C9-BDC93F7B0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A0DDD-C25C-6ABC-14D2-C9185A780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ADEA9-6FDE-6CE9-242C-F35349E06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35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912B6-3D00-8F74-30DE-AC843EE21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80CA8-F209-AEA3-8456-7685251A7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D51E1-04E6-E526-E8D8-5CE697ECF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D433A-9376-3F2E-579B-91D4303C0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93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97074-E7B8-3F6F-A6BF-5C3D50C6D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B110B-97DA-F013-B170-8A0813957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8EFAA-1290-632E-D6FE-7C0B587B1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1D7D9-B92D-D776-40BE-35204F924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066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68B6-81ED-D649-98E1-6FFDC238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86141-D16A-FF07-886D-5752BE0F4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C7F19E-68F3-1939-04E3-F772FD0BB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903F3-1A29-BB9D-D48E-1F4BD7B5B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985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5F5E-5748-ED59-D6CD-1072714F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2C689-2686-E0DC-2C75-2D125BBF0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65AAF-8747-2EB4-8502-DA641B7D8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9776A-7370-D46F-6FCA-ED7E0ECF1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418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7912-7059-3B0E-65B0-38801E7AF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C9725-CECB-F554-2E45-68CAC1C58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B8398-F745-BEED-9D1E-916A263E9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75955-013A-753B-3915-A5C3F86EC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62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C5FD9-DC65-9707-A41D-78628B19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5A4A0-0F40-63BB-C3BA-1A8272DC1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C261A-9378-7D1D-60EE-902AE3333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E673C-A11D-854D-BF6E-5B6579311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37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BA3F6-9033-5240-8178-EB280693EA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3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840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812AD-3169-7D35-F31A-2E33BF05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3A60CC-D9C7-2306-1899-9277281863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DA9F9F75-89E9-41F1-96C8-0E4B58E1AF45}" type="slidenum">
              <a:rPr lang="en-GB"/>
              <a:pPr/>
              <a:t>3</a:t>
            </a:fld>
            <a:endParaRPr lang="en-GB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B940FDFF-0771-1C50-20AD-8DC0FC8D13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2A3B0D23-FF15-36D9-0A60-976A65FDB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itchFamily="34" charset="0"/>
              <a:ea typeface="ＭＳ Ｐゴシック" pitchFamily="50" charset="-128"/>
            </a:endParaRPr>
          </a:p>
          <a:p>
            <a:endParaRPr lang="en-GB" dirty="0">
              <a:latin typeface="Arial" pitchFamily="34" charset="0"/>
              <a:ea typeface="ＭＳ Ｐゴシック" pitchFamily="50" charset="-128"/>
            </a:endParaRPr>
          </a:p>
          <a:p>
            <a:endParaRPr lang="en-GB" dirty="0">
              <a:latin typeface="Arial" pitchFamily="34" charset="0"/>
              <a:ea typeface="ＭＳ Ｐゴシック" pitchFamily="50" charset="-128"/>
            </a:endParaRPr>
          </a:p>
          <a:p>
            <a:endParaRPr lang="en-US" dirty="0"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16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F2E60-7A3C-964B-5779-0DB27A44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55BFC6-72EF-2E56-0B62-8BC2A6E44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DA9F9F75-89E9-41F1-96C8-0E4B58E1AF45}" type="slidenum">
              <a:rPr lang="en-GB"/>
              <a:pPr/>
              <a:t>4</a:t>
            </a:fld>
            <a:endParaRPr lang="en-GB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44CDA533-3DAA-AD35-A88D-0295F0A75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1C5987C3-AEB2-D987-E54A-0E27F3543A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9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33218-0A38-AF87-A53D-D22BEBB4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0E01E-9220-8306-F4FD-B4D583AD6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08268-01E3-10DD-3869-0F400E0E0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26D3C-9A8A-6115-4EB9-F2046809E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11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64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812AD-3169-7D35-F31A-2E33BF05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3A60CC-D9C7-2306-1899-9277281863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DA9F9F75-89E9-41F1-96C8-0E4B58E1AF45}" type="slidenum">
              <a:rPr lang="en-GB"/>
              <a:pPr/>
              <a:t>7</a:t>
            </a:fld>
            <a:endParaRPr lang="en-GB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B940FDFF-0771-1C50-20AD-8DC0FC8D13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2A3B0D23-FF15-36D9-0A60-976A65FDB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8172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8A6A4-4E5D-2038-B840-F52617663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A4100-0A0E-8849-5406-8E67C6850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0CBC03-8365-AB41-6257-373CC7AC6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33221-7AAC-F370-6F7F-84A451B32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715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FB3F5-464C-4023-C6A1-938D6C995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D4129-C448-FA97-F3EE-E1780474D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69EFA-DF00-0298-011E-CCC4E5797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42AC2-CCBE-6415-1AA6-375A5A0AE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FB250-D626-45AA-A956-E7B3E109F9C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93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C5E69-52EE-29F6-6EB8-9B704A965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DFD9D19-3D74-A2E6-492F-04462C8F5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B4904A-847E-4266-59BA-7F803B53F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C371-9A7C-0D48-89BD-BEB03D950719}" type="datetime1">
              <a:rPr lang="en-US" smtClean="0"/>
              <a:t>10/27/25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2A2E76-6624-8829-0704-89878435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248ACC-B485-13D6-D5B3-F850D8BB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55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9BFC44-BA96-31D6-AB8B-AC7C56E2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6CB62A-A642-F359-D164-CBE33987A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079FC0-0D19-2ECA-BB6C-A14F1FE05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EFE1-6448-7E4A-A0F9-3C1323F52D90}" type="datetime1">
              <a:rPr lang="en-US" smtClean="0"/>
              <a:t>10/27/25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4D9CB6-43F5-129D-81A0-A0B409EFC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4C6CCE-6959-8083-FAE8-BB47F945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05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F080BF-E165-2028-A1DD-E66FFF25CD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54B5AB-38A3-D6AE-AD54-F4AE57850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94CF4-A54F-2AA8-C3A3-A9AFCD7E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A577-5A52-B340-AA6B-B96E2F41CA77}" type="datetime1">
              <a:rPr lang="en-US" smtClean="0"/>
              <a:t>10/27/25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89263B-D08F-3330-C18D-E5795744A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438492-DF56-B972-D41E-B49B3367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9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E62E1-E3CB-2E5F-C868-484D0D1C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0F8641-AE8D-8666-2612-5492DA57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1070AD-37FC-8FB2-5954-6BAEE4C8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1F9D-A083-134E-9D56-7CFB784B491C}" type="datetime1">
              <a:rPr lang="en-US" smtClean="0"/>
              <a:t>10/27/25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AC85C1-92C4-54EF-2FB5-B48CEFDF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E1D03A-2FCC-34F9-0B94-C04AF7A7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57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6F2B83-8E83-54B8-F7FD-BE0B7028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7A7D12-4ABA-39E9-1512-6730493EB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58767D-B564-F060-9B1A-540F4329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F2267-2F6F-AC42-8989-B5E99C241071}" type="datetime1">
              <a:rPr lang="en-US" smtClean="0"/>
              <a:t>10/27/25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10D47A-A379-6D21-C96D-6BDA6ED2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3AA24-2AF6-6E94-BDF9-6ED185A0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95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BB9193-9241-D71C-62CD-7E3D38B2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66890C-5ECE-BF87-BCC4-F534A04B5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C92A08-D066-3975-93F1-5D006AE8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039997-7826-F8FD-6CD6-E53A714C3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25D0C-1F7B-E74D-9196-9DC646576B88}" type="datetime1">
              <a:rPr lang="en-US" smtClean="0"/>
              <a:t>10/27/25</a:t>
            </a:fld>
            <a:endParaRPr lang="en-GB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6402B4-8603-BC21-8E2F-F3DD93A18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87602A-B543-18DA-8CBE-BE00DEBE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5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7CD34D-AA6B-4AF4-882E-EF68C940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45A704-C852-2E91-D60F-8F54BE2EA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A919BD-356F-8BB1-71FF-AB3C9A5EC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DF82CB-0FCF-8A3C-B693-ACD7E4F00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CE865F0-5B80-1D7B-46A5-A6541E54A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7A240DC-9C8F-049D-074D-84620EBA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F88EE-3BD2-064F-9EE3-9EBE6B490448}" type="datetime1">
              <a:rPr lang="en-US" smtClean="0"/>
              <a:t>10/27/25</a:t>
            </a:fld>
            <a:endParaRPr lang="en-GB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FD12C3-FD54-9A2B-0055-30B3BDEA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C3D916B-FEE8-2545-AFE4-EB4C6785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5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8BD078-D64E-4142-DF57-61EEEFAB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4A0062-1DCC-5D8B-1014-503A7A05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C7E9-1A37-E94B-9C4F-964DD38B7E5C}" type="datetime1">
              <a:rPr lang="en-US" smtClean="0"/>
              <a:t>10/27/25</a:t>
            </a:fld>
            <a:endParaRPr lang="en-GB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51DB30-FF02-1110-9044-8A1BFB2D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395FAD-6B30-8EFF-EA3F-B0E71FD2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26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7DFD2D-7EC0-6D81-6FF9-C1EA16A9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047B-7669-3D48-A717-40B5325BF880}" type="datetime1">
              <a:rPr lang="en-US" smtClean="0"/>
              <a:t>10/27/25</a:t>
            </a:fld>
            <a:endParaRPr lang="en-GB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E0CE00-8059-2AC8-1598-6BF674F7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7BE0AF-65BB-511F-D7CD-80C937FD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62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6E1E84-9300-CEEC-022D-B1E977AA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6FD7C8-FE3D-079E-9722-F83909012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1E4136-77F7-C19F-B460-71F139997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2E6D8A-C574-AD7E-1D91-E63159F1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68-0ED9-EA4D-87C4-089BD8EAE58C}" type="datetime1">
              <a:rPr lang="en-US" smtClean="0"/>
              <a:t>10/27/25</a:t>
            </a:fld>
            <a:endParaRPr lang="en-GB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F344E7-69C2-6059-2B6B-F746F9ECF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1988D3-0C6D-A8FC-9AD0-91A1D930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4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4D8EE4-9B5C-E4A6-AB6D-26108527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CF666BA-15CB-D852-CDB1-1271610BD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9A5E56-40BA-9A1D-725D-CA8B531CD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82F81E-5545-BD6D-F931-BFC2D86B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3455-D5D9-4144-80D2-B91C4FCD594D}" type="datetime1">
              <a:rPr lang="en-US" smtClean="0"/>
              <a:t>10/27/25</a:t>
            </a:fld>
            <a:endParaRPr lang="en-GB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59F79C-2B5F-B58D-10CB-79F0D0E3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1D89E-6FC8-AA3B-5C48-2D03DF2C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9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5C7EFB-A227-20D8-7C5B-9FCBAFC0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53AEAA-ECAE-F2FF-4C51-48CF7344E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1BB6EC-16DD-4ABB-5B1B-874E0E6F0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A65DE6-17BA-AB43-B918-F6221E61CD0B}" type="datetime1">
              <a:rPr lang="en-US" smtClean="0"/>
              <a:t>10/27/25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FBCF7A-8432-4495-53F8-23C7F9400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2CAEFF-F0CA-9761-240E-BD11EB45B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117CE6-D950-4FF5-BDC0-D01CC9B5BD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7D6D5-5BD7-B95B-3868-B55835A44E0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590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N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Classified as Internal | Intern</a:t>
            </a:r>
          </a:p>
        </p:txBody>
      </p:sp>
    </p:spTree>
    <p:extLst>
      <p:ext uri="{BB962C8B-B14F-4D97-AF65-F5344CB8AC3E}">
        <p14:creationId xmlns:p14="http://schemas.microsoft.com/office/powerpoint/2010/main" val="199318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504.10307" TargetMode="External"/><Relationship Id="rId5" Type="http://schemas.openxmlformats.org/officeDocument/2006/relationships/hyperlink" Target="https://arxiv.org/abs/2411.02992" TargetMode="External"/><Relationship Id="rId4" Type="http://schemas.openxmlformats.org/officeDocument/2006/relationships/hyperlink" Target="https://dl.acm.org/doi/10.1145/3626772.365772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409" y="871483"/>
            <a:ext cx="11748141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b="1" dirty="0"/>
              <a:t>Advancing Efficient and Effective Adaptation of Multimodal Foundation Models for Recommendation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409DD7EF-F4F0-4045-8EA7-8FBC4000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09" y="3027102"/>
            <a:ext cx="4156659" cy="36943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b="1" dirty="0"/>
              <a:t>Student: Junchen Fu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b="1" dirty="0">
                <a:solidFill>
                  <a:schemeClr val="bg2">
                    <a:lumMod val="50000"/>
                  </a:schemeClr>
                </a:solidFill>
              </a:rPr>
              <a:t>PhD Student – University of Glasgow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b="1" dirty="0">
                <a:solidFill>
                  <a:schemeClr val="bg2">
                    <a:lumMod val="50000"/>
                  </a:schemeClr>
                </a:solidFill>
              </a:rPr>
              <a:t>Visiting Student – Leiden University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b="1" dirty="0"/>
              <a:t>DIR2025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b="1" dirty="0"/>
              <a:t>October 27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 2025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b="1" dirty="0"/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6C57C40E-D448-EA4C-89EB-0AD71D653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" b="-4"/>
          <a:stretch/>
        </p:blipFill>
        <p:spPr bwMode="auto">
          <a:xfrm>
            <a:off x="7265772" y="-276999"/>
            <a:ext cx="5565239" cy="2275318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B92D3-9BDB-AB58-C75F-EADEAA5E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 descr="A collage of a building and a building&#10;&#10;AI-generated content may be incorrect.">
            <a:extLst>
              <a:ext uri="{FF2B5EF4-FFF2-40B4-BE49-F238E27FC236}">
                <a16:creationId xmlns:a16="http://schemas.microsoft.com/office/drawing/2014/main" id="{5E6CC503-16F8-0EC9-E0FA-19D0CBBB9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68" y="2478795"/>
            <a:ext cx="7719916" cy="4411380"/>
          </a:xfrm>
          <a:prstGeom prst="rect">
            <a:avLst/>
          </a:prstGeom>
        </p:spPr>
      </p:pic>
      <p:pic>
        <p:nvPicPr>
          <p:cNvPr id="8" name="Picture 2" descr="LIACS Webserver Default Page">
            <a:extLst>
              <a:ext uri="{FF2B5EF4-FFF2-40B4-BE49-F238E27FC236}">
                <a16:creationId xmlns:a16="http://schemas.microsoft.com/office/drawing/2014/main" id="{4F66E936-1945-EDE9-F8E8-825CFC7A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709" y="-63753"/>
            <a:ext cx="385445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2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8"/>
    </mc:Choice>
    <mc:Fallback xmlns="">
      <p:transition spd="slow" advTm="307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F7531-E87B-262A-B7F6-A47F5DF4F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71978C63-0A0E-AD08-28D0-2234BF89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59" y="2773945"/>
            <a:ext cx="2919266" cy="13101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3C77B-049F-2515-1899-C3E75EDF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10</a:t>
            </a:fld>
            <a:endParaRPr lang="en-GB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A953F93C-689F-CE6F-E42E-CE87713EAB79}"/>
              </a:ext>
            </a:extLst>
          </p:cNvPr>
          <p:cNvSpPr txBox="1">
            <a:spLocks/>
          </p:cNvSpPr>
          <p:nvPr/>
        </p:nvSpPr>
        <p:spPr>
          <a:xfrm>
            <a:off x="3770804" y="275422"/>
            <a:ext cx="8287265" cy="5701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able of 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ontents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1. Background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2. IISAN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(SIGIR2024)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>
                <a:solidFill>
                  <a:schemeClr val="accent1"/>
                </a:solidFill>
              </a:rPr>
              <a:t>3</a:t>
            </a:r>
            <a:r>
              <a:rPr lang="en-US" altLang="zh-CN" sz="3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altLang="zh-CN" sz="3200" b="1" dirty="0">
                <a:solidFill>
                  <a:schemeClr val="accent1"/>
                </a:solidFill>
              </a:rPr>
              <a:t>IISAN-Versa: Depth Perspective (TKDE)</a:t>
            </a:r>
            <a:endParaRPr lang="en-US" altLang="zh-CN" sz="32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4. CROSSAN: Breadth Perspective (Preprint)</a:t>
            </a:r>
          </a:p>
          <a:p>
            <a:pPr>
              <a:spcAft>
                <a:spcPts val="600"/>
              </a:spcAft>
            </a:pPr>
            <a:endParaRPr lang="en-US" altLang="zh-CN" sz="3200" b="1" dirty="0"/>
          </a:p>
          <a:p>
            <a:pPr>
              <a:spcAft>
                <a:spcPts val="600"/>
              </a:spcAft>
            </a:pPr>
            <a:endParaRPr lang="en-US" altLang="zh-CN" sz="5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577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DA498-E308-4BBF-144B-40594F287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049B0B1-0B57-B682-7503-2BDC8AE42FB1}"/>
              </a:ext>
            </a:extLst>
          </p:cNvPr>
          <p:cNvSpPr txBox="1">
            <a:spLocks noChangeArrowheads="1"/>
          </p:cNvSpPr>
          <p:nvPr/>
        </p:nvSpPr>
        <p:spPr>
          <a:xfrm>
            <a:off x="63958" y="-62304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IISAN-Versa: Depth Perspective (Motivation)</a:t>
            </a:r>
          </a:p>
        </p:txBody>
      </p:sp>
      <p:cxnSp>
        <p:nvCxnSpPr>
          <p:cNvPr id="5" name="直线连接符 3">
            <a:extLst>
              <a:ext uri="{FF2B5EF4-FFF2-40B4-BE49-F238E27FC236}">
                <a16:creationId xmlns:a16="http://schemas.microsoft.com/office/drawing/2014/main" id="{B3BBC781-B26D-A157-CE3F-E09D32F510BF}"/>
              </a:ext>
            </a:extLst>
          </p:cNvPr>
          <p:cNvCxnSpPr>
            <a:cxnSpLocks/>
          </p:cNvCxnSpPr>
          <p:nvPr/>
        </p:nvCxnSpPr>
        <p:spPr>
          <a:xfrm>
            <a:off x="63958" y="596541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99860FF3-8FEA-E94E-A2DC-303E0F7FF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AF42A-F521-5580-8E65-3F5DC98A84F9}"/>
              </a:ext>
            </a:extLst>
          </p:cNvPr>
          <p:cNvSpPr txBox="1"/>
          <p:nvPr/>
        </p:nvSpPr>
        <p:spPr>
          <a:xfrm>
            <a:off x="6808573" y="1693856"/>
            <a:ext cx="5041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0CABF-14EF-34A2-D39E-275D9CD6BAAA}"/>
              </a:ext>
            </a:extLst>
          </p:cNvPr>
          <p:cNvSpPr txBox="1"/>
          <p:nvPr/>
        </p:nvSpPr>
        <p:spPr>
          <a:xfrm>
            <a:off x="8736227" y="1813172"/>
            <a:ext cx="3113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Text Transformers are typically </a:t>
            </a:r>
            <a:r>
              <a:rPr lang="en-US" b="1" dirty="0">
                <a:solidFill>
                  <a:srgbClr val="FF0000"/>
                </a:solidFill>
              </a:rPr>
              <a:t>much deeper </a:t>
            </a:r>
            <a:r>
              <a:rPr lang="en-US" dirty="0"/>
              <a:t>than Visual Transformers, leading to structural asymmetry during adaptation.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464163-933E-8B69-4287-F3DFAEA6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8" y="1453548"/>
            <a:ext cx="7974228" cy="395090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C16714-8C82-55E7-1FA1-42F3C3B6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13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7341D-B7CC-3DF8-2D56-8F842A1C8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3299153-AF0E-F270-C017-23D6A566BE6B}"/>
              </a:ext>
            </a:extLst>
          </p:cNvPr>
          <p:cNvSpPr txBox="1">
            <a:spLocks noChangeArrowheads="1"/>
          </p:cNvSpPr>
          <p:nvPr/>
        </p:nvSpPr>
        <p:spPr>
          <a:xfrm>
            <a:off x="63958" y="-62304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IISAN-Versa: Depth Perspective (TKDE)</a:t>
            </a:r>
          </a:p>
        </p:txBody>
      </p:sp>
      <p:cxnSp>
        <p:nvCxnSpPr>
          <p:cNvPr id="5" name="直线连接符 3">
            <a:extLst>
              <a:ext uri="{FF2B5EF4-FFF2-40B4-BE49-F238E27FC236}">
                <a16:creationId xmlns:a16="http://schemas.microsoft.com/office/drawing/2014/main" id="{79ED48B2-EE4D-D4C9-8D10-638BFF132A97}"/>
              </a:ext>
            </a:extLst>
          </p:cNvPr>
          <p:cNvCxnSpPr>
            <a:cxnSpLocks/>
          </p:cNvCxnSpPr>
          <p:nvPr/>
        </p:nvCxnSpPr>
        <p:spPr>
          <a:xfrm>
            <a:off x="63958" y="596541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C715913F-1B09-79B6-754D-FC98363B7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D2745-B378-827D-6F37-09F3A6B6C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7" y="942035"/>
            <a:ext cx="6511282" cy="5915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73095F-3349-061F-6654-180A60019099}"/>
              </a:ext>
            </a:extLst>
          </p:cNvPr>
          <p:cNvSpPr txBox="1"/>
          <p:nvPr/>
        </p:nvSpPr>
        <p:spPr>
          <a:xfrm>
            <a:off x="7498948" y="1899670"/>
            <a:ext cx="40546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We propose “IISAN-Versa” Handles asymmetrical structures by intuitive approach using simple </a:t>
            </a:r>
            <a:r>
              <a:rPr lang="en-US" b="1" dirty="0"/>
              <a:t>dimension transformation layers </a:t>
            </a:r>
            <a:r>
              <a:rPr lang="en-US" dirty="0"/>
              <a:t>and </a:t>
            </a:r>
            <a:r>
              <a:rPr lang="en-US" b="1" dirty="0"/>
              <a:t>group layer dropping</a:t>
            </a:r>
            <a:r>
              <a:rPr lang="en-US" dirty="0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58FDAA-3789-54A8-24F1-8D6E0650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8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4B2EA-35C3-1693-6507-0727F30BF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9B9468A-A329-DAE7-25DE-742266B6AC6B}"/>
              </a:ext>
            </a:extLst>
          </p:cNvPr>
          <p:cNvSpPr txBox="1">
            <a:spLocks noChangeArrowheads="1"/>
          </p:cNvSpPr>
          <p:nvPr/>
        </p:nvSpPr>
        <p:spPr>
          <a:xfrm>
            <a:off x="63958" y="-62304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IISAN-Versa: Depth Perspective (TKDE)</a:t>
            </a:r>
          </a:p>
        </p:txBody>
      </p:sp>
      <p:cxnSp>
        <p:nvCxnSpPr>
          <p:cNvPr id="5" name="直线连接符 3">
            <a:extLst>
              <a:ext uri="{FF2B5EF4-FFF2-40B4-BE49-F238E27FC236}">
                <a16:creationId xmlns:a16="http://schemas.microsoft.com/office/drawing/2014/main" id="{126FDD14-6854-9EFE-914E-07141DAD4ACD}"/>
              </a:ext>
            </a:extLst>
          </p:cNvPr>
          <p:cNvCxnSpPr>
            <a:cxnSpLocks/>
          </p:cNvCxnSpPr>
          <p:nvPr/>
        </p:nvCxnSpPr>
        <p:spPr>
          <a:xfrm>
            <a:off x="63958" y="596541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0A9DFC8E-411B-504E-3DE6-B8D8AE00E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FA7B1-8109-2C81-01F0-DA6CB96EAD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8"/>
          <a:stretch>
            <a:fillRect/>
          </a:stretch>
        </p:blipFill>
        <p:spPr>
          <a:xfrm>
            <a:off x="1853979" y="1498294"/>
            <a:ext cx="6883621" cy="348170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35EABC-B83C-87CF-F85A-0E1CB1D8D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7382-7477-3A40-1A63-79B632C3B544}"/>
              </a:ext>
            </a:extLst>
          </p:cNvPr>
          <p:cNvSpPr txBox="1"/>
          <p:nvPr/>
        </p:nvSpPr>
        <p:spPr>
          <a:xfrm>
            <a:off x="1241367" y="5224048"/>
            <a:ext cx="8850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IISAN-Versa can incorporate </a:t>
            </a:r>
            <a:r>
              <a:rPr lang="en-US" b="1" dirty="0">
                <a:solidFill>
                  <a:srgbClr val="FF0000"/>
                </a:solidFill>
              </a:rPr>
              <a:t>larger LLMs </a:t>
            </a:r>
            <a:r>
              <a:rPr lang="en-US" b="1" dirty="0"/>
              <a:t>as encoders and demonstrates a </a:t>
            </a:r>
            <a:r>
              <a:rPr lang="en-US" b="1" dirty="0">
                <a:solidFill>
                  <a:srgbClr val="FF0000"/>
                </a:solidFill>
              </a:rPr>
              <a:t>scaling effect</a:t>
            </a:r>
            <a:r>
              <a:rPr lang="en-US" b="1" dirty="0"/>
              <a:t> as the model size increases.</a:t>
            </a:r>
          </a:p>
        </p:txBody>
      </p:sp>
    </p:spTree>
    <p:extLst>
      <p:ext uri="{BB962C8B-B14F-4D97-AF65-F5344CB8AC3E}">
        <p14:creationId xmlns:p14="http://schemas.microsoft.com/office/powerpoint/2010/main" val="30365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BA5D-C3CE-EA93-83E3-22E52725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8ADE12BA-6DD4-1FCC-6000-1A4F01418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59" y="2773945"/>
            <a:ext cx="2919266" cy="13101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2BCDD-086B-B49F-B91D-39307607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14</a:t>
            </a:fld>
            <a:endParaRPr lang="en-GB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D63C4B-D79A-53D7-317B-36C52E4B07C2}"/>
              </a:ext>
            </a:extLst>
          </p:cNvPr>
          <p:cNvSpPr txBox="1">
            <a:spLocks/>
          </p:cNvSpPr>
          <p:nvPr/>
        </p:nvSpPr>
        <p:spPr>
          <a:xfrm>
            <a:off x="3770804" y="275422"/>
            <a:ext cx="8287265" cy="5701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able of 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ontents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1. Background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2. IISAN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(SIGIR2024)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3</a:t>
            </a:r>
            <a:r>
              <a:rPr lang="en-US" altLang="zh-CN" sz="3200" b="1" kern="1200" dirty="0">
                <a:latin typeface="+mj-lt"/>
                <a:ea typeface="+mj-ea"/>
                <a:cs typeface="+mj-cs"/>
              </a:rPr>
              <a:t>. </a:t>
            </a:r>
            <a:r>
              <a:rPr lang="en-US" altLang="zh-CN" sz="3200" b="1" dirty="0"/>
              <a:t>IISAN-Versa: Depth Perspective (TKDE)</a:t>
            </a:r>
            <a:endParaRPr lang="en-US" altLang="zh-CN" sz="3200" b="1" kern="1200" dirty="0"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altLang="zh-CN" sz="3200" b="1" dirty="0">
                <a:solidFill>
                  <a:schemeClr val="accent1"/>
                </a:solidFill>
              </a:rPr>
              <a:t>4. CROSSAN: Breadth Perspective (Preprint)</a:t>
            </a:r>
          </a:p>
          <a:p>
            <a:pPr>
              <a:spcAft>
                <a:spcPts val="600"/>
              </a:spcAft>
            </a:pPr>
            <a:endParaRPr lang="en-US" altLang="zh-CN" sz="3200" b="1" dirty="0"/>
          </a:p>
          <a:p>
            <a:pPr>
              <a:spcAft>
                <a:spcPts val="600"/>
              </a:spcAft>
            </a:pPr>
            <a:endParaRPr lang="en-US" altLang="zh-CN" sz="5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816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E6904-036C-6241-D491-56BA86311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641B45E-E64A-0FBC-A370-D3D630896AE9}"/>
              </a:ext>
            </a:extLst>
          </p:cNvPr>
          <p:cNvSpPr txBox="1">
            <a:spLocks noChangeArrowheads="1"/>
          </p:cNvSpPr>
          <p:nvPr/>
        </p:nvSpPr>
        <p:spPr>
          <a:xfrm>
            <a:off x="63958" y="-62304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CROSSAN: Breadth Perspective (Motivation)</a:t>
            </a:r>
          </a:p>
        </p:txBody>
      </p:sp>
      <p:cxnSp>
        <p:nvCxnSpPr>
          <p:cNvPr id="5" name="直线连接符 3">
            <a:extLst>
              <a:ext uri="{FF2B5EF4-FFF2-40B4-BE49-F238E27FC236}">
                <a16:creationId xmlns:a16="http://schemas.microsoft.com/office/drawing/2014/main" id="{B4698680-9ECC-6928-D01B-18876DE3529E}"/>
              </a:ext>
            </a:extLst>
          </p:cNvPr>
          <p:cNvCxnSpPr>
            <a:cxnSpLocks/>
          </p:cNvCxnSpPr>
          <p:nvPr/>
        </p:nvCxnSpPr>
        <p:spPr>
          <a:xfrm>
            <a:off x="63958" y="596541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D6193875-974B-D3CD-6D79-56A4E434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F09B8-0BC2-578B-D6D2-936A0C8BA211}"/>
              </a:ext>
            </a:extLst>
          </p:cNvPr>
          <p:cNvSpPr txBox="1"/>
          <p:nvPr/>
        </p:nvSpPr>
        <p:spPr>
          <a:xfrm>
            <a:off x="1411506" y="1320002"/>
            <a:ext cx="91687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Micro-video recommendation involves rich raw modalities like text, image, audio, and video, as seen in the </a:t>
            </a:r>
            <a:r>
              <a:rPr lang="en-US" dirty="0" err="1"/>
              <a:t>MicroLens</a:t>
            </a:r>
            <a:r>
              <a:rPr lang="en-US" dirty="0"/>
              <a:t> dataset. However, IISAN focuses on only </a:t>
            </a:r>
            <a:r>
              <a:rPr lang="en-US" b="1" dirty="0">
                <a:solidFill>
                  <a:srgbClr val="FF0000"/>
                </a:solidFill>
              </a:rPr>
              <a:t>two</a:t>
            </a:r>
            <a:r>
              <a:rPr lang="en-US" dirty="0"/>
              <a:t>. Efficiently adapting MFMs in this scenario is largely unexplored in recent literature.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274AF-EB4C-A072-0C5E-7A6E931A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806" y="2678417"/>
            <a:ext cx="7772400" cy="3354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D0ECE-D182-FC32-05B5-2A46EEF61584}"/>
              </a:ext>
            </a:extLst>
          </p:cNvPr>
          <p:cNvSpPr txBox="1"/>
          <p:nvPr/>
        </p:nvSpPr>
        <p:spPr>
          <a:xfrm>
            <a:off x="781915" y="6261459"/>
            <a:ext cx="1082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Yongxin</a:t>
            </a:r>
            <a:r>
              <a:rPr lang="en-US" sz="1400" dirty="0"/>
              <a:t> Ni, Yu Cheng, </a:t>
            </a:r>
            <a:r>
              <a:rPr lang="en-US" sz="1400" dirty="0" err="1"/>
              <a:t>Xiangyan</a:t>
            </a:r>
            <a:r>
              <a:rPr lang="en-US" sz="1400" dirty="0"/>
              <a:t> Liu, Junchen Fu, </a:t>
            </a:r>
            <a:r>
              <a:rPr lang="en-US" sz="1400" dirty="0" err="1"/>
              <a:t>Youhua</a:t>
            </a:r>
            <a:r>
              <a:rPr lang="en-US" sz="1400" dirty="0"/>
              <a:t> Li, </a:t>
            </a:r>
            <a:r>
              <a:rPr lang="en-US" sz="1400" dirty="0" err="1"/>
              <a:t>Xiangnan</a:t>
            </a:r>
            <a:r>
              <a:rPr lang="en-US" sz="1400" dirty="0"/>
              <a:t> He, </a:t>
            </a:r>
            <a:r>
              <a:rPr lang="en-US" sz="1400" dirty="0" err="1"/>
              <a:t>Yongfeng</a:t>
            </a:r>
            <a:r>
              <a:rPr lang="en-US" sz="1400" dirty="0"/>
              <a:t> Zhang, </a:t>
            </a:r>
            <a:r>
              <a:rPr lang="en-US" sz="1400" dirty="0" err="1"/>
              <a:t>Fajie</a:t>
            </a:r>
            <a:r>
              <a:rPr lang="en-US" sz="1400" dirty="0"/>
              <a:t> Yuan</a:t>
            </a:r>
            <a:r>
              <a:rPr lang="en-US" sz="1400" i="0" dirty="0">
                <a:solidFill>
                  <a:srgbClr val="222222"/>
                </a:solidFill>
                <a:effectLst/>
              </a:rPr>
              <a:t>. "A content-driven micro-video recommendation dataset at scale." </a:t>
            </a:r>
            <a:r>
              <a:rPr lang="en-US" sz="1400" i="1" dirty="0" err="1">
                <a:solidFill>
                  <a:srgbClr val="222222"/>
                </a:solidFill>
                <a:effectLst/>
              </a:rPr>
              <a:t>arXiv</a:t>
            </a:r>
            <a:r>
              <a:rPr lang="en-US" sz="1400" i="1" dirty="0">
                <a:solidFill>
                  <a:srgbClr val="222222"/>
                </a:solidFill>
                <a:effectLst/>
              </a:rPr>
              <a:t> preprint arXiv:2309.15379</a:t>
            </a:r>
            <a:r>
              <a:rPr lang="en-US" sz="1400" i="0" dirty="0">
                <a:solidFill>
                  <a:srgbClr val="222222"/>
                </a:solidFill>
                <a:effectLst/>
              </a:rPr>
              <a:t> (2023).</a:t>
            </a:r>
            <a:endParaRPr lang="en-CN" sz="1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DF0514-7843-6F44-7484-3CAD3EE6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438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0E180-B2BE-C7D3-F652-DE381056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96F081C-8194-C19A-FC01-BFE81F26D3E8}"/>
              </a:ext>
            </a:extLst>
          </p:cNvPr>
          <p:cNvSpPr txBox="1">
            <a:spLocks noChangeArrowheads="1"/>
          </p:cNvSpPr>
          <p:nvPr/>
        </p:nvSpPr>
        <p:spPr>
          <a:xfrm>
            <a:off x="63958" y="-62304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CROSSAN: Breadth Perspective (Preprint)</a:t>
            </a:r>
          </a:p>
        </p:txBody>
      </p:sp>
      <p:cxnSp>
        <p:nvCxnSpPr>
          <p:cNvPr id="5" name="直线连接符 3">
            <a:extLst>
              <a:ext uri="{FF2B5EF4-FFF2-40B4-BE49-F238E27FC236}">
                <a16:creationId xmlns:a16="http://schemas.microsoft.com/office/drawing/2014/main" id="{EED366AF-E68E-E857-8226-09869F9270C3}"/>
              </a:ext>
            </a:extLst>
          </p:cNvPr>
          <p:cNvCxnSpPr>
            <a:cxnSpLocks/>
          </p:cNvCxnSpPr>
          <p:nvPr/>
        </p:nvCxnSpPr>
        <p:spPr>
          <a:xfrm>
            <a:off x="63958" y="596541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9E3DB907-40B6-FB8E-978D-9D90EE86A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9389B-28D1-8CAA-FEEE-38EFBBA504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60"/>
          <a:stretch>
            <a:fillRect/>
          </a:stretch>
        </p:blipFill>
        <p:spPr>
          <a:xfrm>
            <a:off x="492937" y="585165"/>
            <a:ext cx="8429792" cy="3867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7F9BAC-6E83-D205-E8A5-1AE2DDFB2CC6}"/>
              </a:ext>
            </a:extLst>
          </p:cNvPr>
          <p:cNvSpPr txBox="1"/>
          <p:nvPr/>
        </p:nvSpPr>
        <p:spPr>
          <a:xfrm>
            <a:off x="8760940" y="1652535"/>
            <a:ext cx="3200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CROSSAN address this problem by a simple but effective </a:t>
            </a:r>
            <a:r>
              <a:rPr lang="en-US" b="1" dirty="0"/>
              <a:t>cross-modal gating </a:t>
            </a:r>
            <a:r>
              <a:rPr lang="en-US" dirty="0"/>
              <a:t>and </a:t>
            </a:r>
            <a:r>
              <a:rPr lang="en-US" b="1" dirty="0"/>
              <a:t>mixture of modality</a:t>
            </a:r>
            <a:r>
              <a:rPr lang="zh-CN" altLang="en-US" b="1" dirty="0"/>
              <a:t> </a:t>
            </a:r>
            <a:r>
              <a:rPr lang="en-US" altLang="zh-CN" b="1" dirty="0"/>
              <a:t>expert</a:t>
            </a:r>
            <a:r>
              <a:rPr lang="en-US" b="1" dirty="0"/>
              <a:t> fusion (MOMEF)</a:t>
            </a:r>
            <a:r>
              <a:rPr lang="en-U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D1118-D2F9-8A5E-AC83-4AF33E84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755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74E2F-B4FD-E824-D3F2-AC006E658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A51C917-1FA4-3451-22DA-50B8A2A1AF82}"/>
              </a:ext>
            </a:extLst>
          </p:cNvPr>
          <p:cNvSpPr txBox="1">
            <a:spLocks noChangeArrowheads="1"/>
          </p:cNvSpPr>
          <p:nvPr/>
        </p:nvSpPr>
        <p:spPr>
          <a:xfrm>
            <a:off x="63958" y="-62304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CROSSAN: Breadth Perspective (Preprint)</a:t>
            </a:r>
          </a:p>
        </p:txBody>
      </p:sp>
      <p:cxnSp>
        <p:nvCxnSpPr>
          <p:cNvPr id="5" name="直线连接符 3">
            <a:extLst>
              <a:ext uri="{FF2B5EF4-FFF2-40B4-BE49-F238E27FC236}">
                <a16:creationId xmlns:a16="http://schemas.microsoft.com/office/drawing/2014/main" id="{D83C2C9B-BE32-9F8E-AFF5-2A1FFE0400DC}"/>
              </a:ext>
            </a:extLst>
          </p:cNvPr>
          <p:cNvCxnSpPr>
            <a:cxnSpLocks/>
          </p:cNvCxnSpPr>
          <p:nvPr/>
        </p:nvCxnSpPr>
        <p:spPr>
          <a:xfrm>
            <a:off x="63958" y="596541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995C8F3D-3736-1A14-ACD5-B24B608CA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AC6409-45A7-2FBD-077F-DB0598E4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976" y="798662"/>
            <a:ext cx="7772400" cy="497968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59DD22-A994-D792-BBAB-21A40832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17</a:t>
            </a:fld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C34519-8660-35B0-0368-7E1F8702687B}"/>
              </a:ext>
            </a:extLst>
          </p:cNvPr>
          <p:cNvSpPr/>
          <p:nvPr/>
        </p:nvSpPr>
        <p:spPr>
          <a:xfrm>
            <a:off x="2489811" y="4825387"/>
            <a:ext cx="7006729" cy="848299"/>
          </a:xfrm>
          <a:prstGeom prst="roundRect">
            <a:avLst>
              <a:gd name="adj" fmla="val 519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12916-DDFB-7417-6F5D-0A2CDDC218D8}"/>
              </a:ext>
            </a:extLst>
          </p:cNvPr>
          <p:cNvSpPr txBox="1"/>
          <p:nvPr/>
        </p:nvSpPr>
        <p:spPr>
          <a:xfrm>
            <a:off x="3123280" y="6050107"/>
            <a:ext cx="1977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More modalities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15F597E-5E82-F1A1-4A68-A83D794AB55F}"/>
              </a:ext>
            </a:extLst>
          </p:cNvPr>
          <p:cNvSpPr/>
          <p:nvPr/>
        </p:nvSpPr>
        <p:spPr>
          <a:xfrm>
            <a:off x="5100809" y="6003419"/>
            <a:ext cx="1112704" cy="4627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FC2215-AAB8-BB53-9617-F522ED49E225}"/>
              </a:ext>
            </a:extLst>
          </p:cNvPr>
          <p:cNvSpPr txBox="1"/>
          <p:nvPr/>
        </p:nvSpPr>
        <p:spPr>
          <a:xfrm>
            <a:off x="6335157" y="6050107"/>
            <a:ext cx="2599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Better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5545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55E5-94E8-0F10-8FAA-EA2FDFD9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CC6ED3-E539-7C7D-7C03-72AFF7332D07}"/>
              </a:ext>
            </a:extLst>
          </p:cNvPr>
          <p:cNvSpPr txBox="1">
            <a:spLocks noChangeArrowheads="1"/>
          </p:cNvSpPr>
          <p:nvPr/>
        </p:nvSpPr>
        <p:spPr>
          <a:xfrm>
            <a:off x="63958" y="-62304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Key Conclusions and Takeaways:</a:t>
            </a:r>
          </a:p>
        </p:txBody>
      </p:sp>
      <p:cxnSp>
        <p:nvCxnSpPr>
          <p:cNvPr id="5" name="直线连接符 3">
            <a:extLst>
              <a:ext uri="{FF2B5EF4-FFF2-40B4-BE49-F238E27FC236}">
                <a16:creationId xmlns:a16="http://schemas.microsoft.com/office/drawing/2014/main" id="{E747ADE7-DA0B-89FB-FB27-21DBB4A7262C}"/>
              </a:ext>
            </a:extLst>
          </p:cNvPr>
          <p:cNvCxnSpPr>
            <a:cxnSpLocks/>
          </p:cNvCxnSpPr>
          <p:nvPr/>
        </p:nvCxnSpPr>
        <p:spPr>
          <a:xfrm>
            <a:off x="63958" y="596541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9CD1B047-1B0A-88D9-41A4-11A6D150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9A73D9-3BBB-F3BE-B522-46422F786FA0}"/>
              </a:ext>
            </a:extLst>
          </p:cNvPr>
          <p:cNvSpPr txBox="1"/>
          <p:nvPr/>
        </p:nvSpPr>
        <p:spPr>
          <a:xfrm>
            <a:off x="739802" y="1266763"/>
            <a:ext cx="10195928" cy="446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CN" altLang="en-CN" sz="2400" b="1" dirty="0">
                <a:latin typeface="Arial" panose="020B0604020202020204" pitchFamily="34" charset="0"/>
              </a:rPr>
              <a:t>IISAN</a:t>
            </a:r>
            <a:r>
              <a:rPr lang="en-CN" altLang="en-CN" sz="2400" dirty="0">
                <a:latin typeface="Arial" panose="020B0604020202020204" pitchFamily="34" charset="0"/>
              </a:rPr>
              <a:t> established the foundational work for efficient adaptation of foundation models in the recommendation domain, making the adaptation process highly efficient.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CN" altLang="en-CN" sz="2400" b="1" dirty="0">
                <a:latin typeface="Arial" panose="020B0604020202020204" pitchFamily="34" charset="0"/>
              </a:rPr>
              <a:t>IISAN-Versa</a:t>
            </a:r>
            <a:r>
              <a:rPr lang="en-CN" altLang="en-CN" sz="2400" dirty="0">
                <a:latin typeface="Arial" panose="020B0604020202020204" pitchFamily="34" charset="0"/>
              </a:rPr>
              <a:t> deepened the model architecture, enhancing its capacity and representation capability.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CN" altLang="en-CN" sz="2400" b="1" dirty="0">
                <a:latin typeface="Arial" panose="020B0604020202020204" pitchFamily="34" charset="0"/>
              </a:rPr>
              <a:t>CROSSAN</a:t>
            </a:r>
            <a:r>
              <a:rPr lang="en-CN" altLang="en-CN" sz="2400" dirty="0">
                <a:latin typeface="Arial" panose="020B0604020202020204" pitchFamily="34" charset="0"/>
              </a:rPr>
              <a:t> broadened the scope of IISAN by enabling adaptation across multiple modalities, extending its versatility and applicability.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BB01C8-8F69-64D8-FBAE-75FE4C979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3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建筑与房屋的城市空拍图&#10;&#10;描述已自动生成">
            <a:extLst>
              <a:ext uri="{FF2B5EF4-FFF2-40B4-BE49-F238E27FC236}">
                <a16:creationId xmlns:a16="http://schemas.microsoft.com/office/drawing/2014/main" id="{9B4617FF-B3E8-DC4D-806D-6FEBC19C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brightnessContrast bright="24000" contrast="33000"/>
                    </a14:imgEffect>
                  </a14:imgLayer>
                </a14:imgProps>
              </a:ext>
            </a:extLst>
          </a:blip>
          <a:srcRect l="5816" r="15940"/>
          <a:stretch/>
        </p:blipFill>
        <p:spPr>
          <a:xfrm>
            <a:off x="0" y="10"/>
            <a:ext cx="8450317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3ED4A9-B3DD-7A44-AC42-E8FA99098FB0}"/>
              </a:ext>
            </a:extLst>
          </p:cNvPr>
          <p:cNvSpPr txBox="1"/>
          <p:nvPr/>
        </p:nvSpPr>
        <p:spPr>
          <a:xfrm>
            <a:off x="0" y="604684"/>
            <a:ext cx="6606252" cy="2246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</a:rPr>
              <a:t>Thanks</a:t>
            </a:r>
            <a:r>
              <a:rPr lang="zh-CN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zh-CN" sz="4400" b="1" dirty="0">
                <a:solidFill>
                  <a:srgbClr val="002060"/>
                </a:solidFill>
              </a:rPr>
              <a:t>for</a:t>
            </a:r>
            <a:r>
              <a:rPr lang="zh-CN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zh-CN" sz="4400" b="1" dirty="0">
                <a:solidFill>
                  <a:srgbClr val="002060"/>
                </a:solidFill>
              </a:rPr>
              <a:t>your attention!</a:t>
            </a:r>
          </a:p>
          <a:p>
            <a:r>
              <a:rPr lang="zh-CN" altLang="en-US" sz="4400" b="1" dirty="0">
                <a:solidFill>
                  <a:srgbClr val="002060"/>
                </a:solidFill>
              </a:rPr>
              <a:t>          </a:t>
            </a:r>
            <a:r>
              <a:rPr lang="en-US" altLang="zh-CN" sz="4400" b="1" dirty="0">
                <a:solidFill>
                  <a:srgbClr val="002060"/>
                </a:solidFill>
              </a:rPr>
              <a:t>Q&amp;A</a:t>
            </a:r>
          </a:p>
        </p:txBody>
      </p:sp>
      <p:pic>
        <p:nvPicPr>
          <p:cNvPr id="17" name="图片 16" descr="雪地上有标志&#10;&#10;描述已自动生成">
            <a:extLst>
              <a:ext uri="{FF2B5EF4-FFF2-40B4-BE49-F238E27FC236}">
                <a16:creationId xmlns:a16="http://schemas.microsoft.com/office/drawing/2014/main" id="{0BAD3AEC-0FD0-D64E-AD44-EDDF50B0D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63" r="7627"/>
          <a:stretch/>
        </p:blipFill>
        <p:spPr>
          <a:xfrm>
            <a:off x="6229215" y="0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2ADCF-C707-8337-36AE-3A60BEF3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19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0F29C-93C1-6183-6DC9-658622B1C1DD}"/>
              </a:ext>
            </a:extLst>
          </p:cNvPr>
          <p:cNvSpPr txBox="1"/>
          <p:nvPr/>
        </p:nvSpPr>
        <p:spPr>
          <a:xfrm>
            <a:off x="289924" y="2961082"/>
            <a:ext cx="5779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Contact Email: 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sz="2200" b="0" i="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j.fu.3@research.gla.ac.uk</a:t>
            </a:r>
          </a:p>
          <a:p>
            <a:r>
              <a:rPr lang="en-US" sz="2200" i="1" dirty="0"/>
              <a:t>                            </a:t>
            </a:r>
            <a:endParaRPr lang="en-CN" sz="2200" dirty="0">
              <a:solidFill>
                <a:schemeClr val="accent1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2D4A9-C133-5383-F1D1-8718877E37C7}"/>
              </a:ext>
            </a:extLst>
          </p:cNvPr>
          <p:cNvSpPr txBox="1"/>
          <p:nvPr/>
        </p:nvSpPr>
        <p:spPr>
          <a:xfrm>
            <a:off x="289924" y="3987714"/>
            <a:ext cx="142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/>
              <a:t>Github</a:t>
            </a:r>
            <a:r>
              <a:rPr lang="en-US" sz="2200" b="1" i="1" dirty="0"/>
              <a:t>: </a:t>
            </a:r>
            <a:endParaRPr lang="en-CN" sz="2200" dirty="0">
              <a:solidFill>
                <a:schemeClr val="accent1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25B99BD4-F599-04E9-9582-945E0CC0E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388" y="4418601"/>
            <a:ext cx="2128470" cy="21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0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FDE85-0393-FB39-E595-6337AD507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9C03662B-4048-10CA-70C3-0B932807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59" y="2773945"/>
            <a:ext cx="2919266" cy="13101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D2C5E-1032-716E-5D4A-0FFF0D4F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2</a:t>
            </a:fld>
            <a:endParaRPr lang="en-GB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6BCECB2-A22C-9C63-7C75-1FC488AB5378}"/>
              </a:ext>
            </a:extLst>
          </p:cNvPr>
          <p:cNvSpPr txBox="1">
            <a:spLocks/>
          </p:cNvSpPr>
          <p:nvPr/>
        </p:nvSpPr>
        <p:spPr>
          <a:xfrm>
            <a:off x="3770804" y="275422"/>
            <a:ext cx="8287265" cy="5701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able of 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ontents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>
                <a:solidFill>
                  <a:schemeClr val="accent1"/>
                </a:solidFill>
              </a:rPr>
              <a:t>1. Background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2. IISAN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(SIGIR2024)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3</a:t>
            </a:r>
            <a:r>
              <a:rPr lang="en-US" altLang="zh-CN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altLang="zh-CN" sz="3200" b="1" dirty="0"/>
              <a:t>IISAN-Versa: Depth Perspective (TKDE)</a:t>
            </a:r>
            <a:endParaRPr lang="en-US" altLang="zh-CN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4. CROSSAN: Breadth Perspective (Preprint)</a:t>
            </a:r>
          </a:p>
          <a:p>
            <a:pPr>
              <a:spcAft>
                <a:spcPts val="600"/>
              </a:spcAft>
            </a:pPr>
            <a:endParaRPr lang="en-US" altLang="zh-CN" sz="3200" b="1" dirty="0"/>
          </a:p>
          <a:p>
            <a:pPr>
              <a:spcAft>
                <a:spcPts val="600"/>
              </a:spcAft>
            </a:pPr>
            <a:endParaRPr lang="en-US" altLang="zh-CN" sz="5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925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529AD-1665-C68D-D400-E161183C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>
            <a:extLst>
              <a:ext uri="{FF2B5EF4-FFF2-40B4-BE49-F238E27FC236}">
                <a16:creationId xmlns:a16="http://schemas.microsoft.com/office/drawing/2014/main" id="{075032C3-5888-7530-7569-4715D14F9B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8345" y="136525"/>
            <a:ext cx="10690324" cy="670222"/>
          </a:xfrm>
        </p:spPr>
        <p:txBody>
          <a:bodyPr>
            <a:noAutofit/>
          </a:bodyPr>
          <a:lstStyle/>
          <a:p>
            <a:pPr algn="l"/>
            <a:r>
              <a:rPr lang="en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Adapting Foundational Models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C3DF133E-119D-5C35-152D-6968CD5E23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3751A45C-C95E-182E-E5F7-8A7ADA94C4B3}"/>
              </a:ext>
            </a:extLst>
          </p:cNvPr>
          <p:cNvCxnSpPr>
            <a:cxnSpLocks/>
          </p:cNvCxnSpPr>
          <p:nvPr/>
        </p:nvCxnSpPr>
        <p:spPr>
          <a:xfrm>
            <a:off x="243755" y="854202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626E1B9-E5B9-24EA-97C0-D29145610DDD}"/>
              </a:ext>
            </a:extLst>
          </p:cNvPr>
          <p:cNvSpPr txBox="1"/>
          <p:nvPr/>
        </p:nvSpPr>
        <p:spPr>
          <a:xfrm>
            <a:off x="478970" y="1064097"/>
            <a:ext cx="72167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Traditional Adaptation approaches typically adopt full fine-tuning for pre- trained modality encoders, which is costly in terms of </a:t>
            </a:r>
            <a:r>
              <a:rPr lang="en-US" sz="2400" dirty="0">
                <a:solidFill>
                  <a:srgbClr val="FF0000"/>
                </a:solidFill>
              </a:rPr>
              <a:t>GPU memory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training time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To address this issue, methods like Adapter4Rec [1] utilize adapters or Low-Rank Adaptation (</a:t>
            </a:r>
            <a:r>
              <a:rPr lang="en-US" sz="2400" dirty="0" err="1"/>
              <a:t>LoRA</a:t>
            </a:r>
            <a:r>
              <a:rPr lang="en-US" sz="2400" dirty="0"/>
              <a:t>) techniques emphasizing </a:t>
            </a:r>
            <a:r>
              <a:rPr lang="en-US" sz="2400" dirty="0">
                <a:solidFill>
                  <a:srgbClr val="FF0000"/>
                </a:solidFill>
              </a:rPr>
              <a:t>parameter-efficiency for </a:t>
            </a:r>
            <a:r>
              <a:rPr lang="en-US" sz="2400" dirty="0"/>
              <a:t>recommendation tasks, which all belongs to EPEFT in our research.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8606B-79B2-CB79-9827-BB472F0469DD}"/>
              </a:ext>
            </a:extLst>
          </p:cNvPr>
          <p:cNvSpPr txBox="1"/>
          <p:nvPr/>
        </p:nvSpPr>
        <p:spPr>
          <a:xfrm>
            <a:off x="478970" y="5957744"/>
            <a:ext cx="11484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[1] </a:t>
            </a:r>
            <a:r>
              <a:rPr lang="en-US" sz="1400" b="1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Junchen</a:t>
            </a:r>
            <a:r>
              <a:rPr lang="en-US" sz="1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Fu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et al. "Exploring adapter-based transfer learning for recommender systems: Empirical studies and practical insights." </a:t>
            </a:r>
            <a:r>
              <a:rPr lang="en-US" sz="14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Proceedings of the 17th ACM International Conference on Web Search and Data Mining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2024.</a:t>
            </a:r>
            <a:endParaRPr lang="en-CN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7BBCB4-A963-984C-2D83-A996A08C01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588" b="22304"/>
          <a:stretch/>
        </p:blipFill>
        <p:spPr>
          <a:xfrm>
            <a:off x="7641427" y="1148400"/>
            <a:ext cx="4550573" cy="391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BF576-FAD3-A5A3-494A-621120E5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1"/>
    </mc:Choice>
    <mc:Fallback xmlns="">
      <p:transition spd="slow" advTm="202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6BF16-C32D-7727-709A-E81FD809A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>
            <a:extLst>
              <a:ext uri="{FF2B5EF4-FFF2-40B4-BE49-F238E27FC236}">
                <a16:creationId xmlns:a16="http://schemas.microsoft.com/office/drawing/2014/main" id="{686DC18B-0EE0-8003-B8F5-4F4AD6D19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" b="-4"/>
          <a:stretch/>
        </p:blipFill>
        <p:spPr bwMode="auto">
          <a:xfrm>
            <a:off x="7265772" y="-276999"/>
            <a:ext cx="5565239" cy="2275318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BDBD3-E7E0-6E51-EF1D-28FF4A8A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4557D-6703-1FA5-7F48-B60408B269B9}"/>
              </a:ext>
            </a:extLst>
          </p:cNvPr>
          <p:cNvSpPr txBox="1"/>
          <p:nvPr/>
        </p:nvSpPr>
        <p:spPr>
          <a:xfrm>
            <a:off x="663767" y="1762164"/>
            <a:ext cx="10573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Junchen Fu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Xuri Ge, Xin Xin, Alexandros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Karatzoglou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Ioannis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Arapakis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Jie Wang,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Joemon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M.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Jose.</a:t>
            </a:r>
            <a:br>
              <a:rPr lang="en-US" dirty="0"/>
            </a:br>
            <a:r>
              <a:rPr lang="en-US" b="0" i="0" u="none" strike="noStrike" dirty="0">
                <a:solidFill>
                  <a:srgbClr val="00AAFF"/>
                </a:solidFill>
                <a:effectLst/>
                <a:latin typeface="Arial" panose="020B0604020202020204" pitchFamily="34" charset="0"/>
                <a:hlinkClick r:id="rId4"/>
              </a:rPr>
              <a:t>IISAN: Efficiently Adapting Multimodal Representation for Sequential Recommendation with Decoupled PEFT</a:t>
            </a:r>
            <a:br>
              <a:rPr lang="en-US" dirty="0"/>
            </a:b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SIGIR'2024</a:t>
            </a:r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E7AE25-494D-0EB0-CBD9-A7750E657985}"/>
              </a:ext>
            </a:extLst>
          </p:cNvPr>
          <p:cNvSpPr txBox="1"/>
          <p:nvPr/>
        </p:nvSpPr>
        <p:spPr>
          <a:xfrm>
            <a:off x="663767" y="3197646"/>
            <a:ext cx="112344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Junchen Fu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Xuri Ge, Xin Xin, Alexandros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Karatzoglou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Ioannis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Arapakis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Kaiwen Zheng,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Yongxin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Ni, 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Joemon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M. Jose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AAFF"/>
                </a:solidFill>
                <a:effectLst/>
                <a:latin typeface="Arial" panose="020B0604020202020204" pitchFamily="34" charset="0"/>
                <a:hlinkClick r:id="rId5"/>
              </a:rPr>
              <a:t>Efficient and Effective Adaptation of Multimodal Foundation Models in Sequential Recommendation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IEEE TKDE2025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A0CA6D-E35A-116D-5F19-8701AEC1D773}"/>
              </a:ext>
            </a:extLst>
          </p:cNvPr>
          <p:cNvSpPr txBox="1"/>
          <p:nvPr/>
        </p:nvSpPr>
        <p:spPr>
          <a:xfrm>
            <a:off x="663767" y="4776998"/>
            <a:ext cx="11234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Junchen Fu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Yongxin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Joemon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M. Jose, Ioannis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Arapakis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Kaiwen Zheng,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Youhua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Li, and Xuri Ge.</a:t>
            </a:r>
            <a:br>
              <a:rPr lang="en-US" dirty="0"/>
            </a:br>
            <a:r>
              <a:rPr lang="en-US" b="0" i="0" u="none" strike="noStrike" dirty="0">
                <a:solidFill>
                  <a:srgbClr val="00AAFF"/>
                </a:solidFill>
                <a:effectLst/>
                <a:latin typeface="Arial" panose="020B0604020202020204" pitchFamily="34" charset="0"/>
                <a:hlinkClick r:id="rId6"/>
              </a:rPr>
              <a:t>CROSSAN: Towards Efficient and Effective Adaptation of Multiple Multimodal Foundation Models for Sequential Recommendation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- Preprint (Under Review)</a:t>
            </a:r>
            <a:endParaRPr lang="en-CN" b="1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7C01C80-CF86-11B2-3C12-73C4CF1D4E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8345" y="136525"/>
            <a:ext cx="10690324" cy="670222"/>
          </a:xfrm>
        </p:spPr>
        <p:txBody>
          <a:bodyPr>
            <a:noAutofit/>
          </a:bodyPr>
          <a:lstStyle/>
          <a:p>
            <a:pPr algn="l"/>
            <a:r>
              <a:rPr lang="en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Presented Work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</p:txBody>
      </p:sp>
      <p:cxnSp>
        <p:nvCxnSpPr>
          <p:cNvPr id="16" name="直线连接符 3">
            <a:extLst>
              <a:ext uri="{FF2B5EF4-FFF2-40B4-BE49-F238E27FC236}">
                <a16:creationId xmlns:a16="http://schemas.microsoft.com/office/drawing/2014/main" id="{C3664110-9946-2085-A105-3205873B1E2A}"/>
              </a:ext>
            </a:extLst>
          </p:cNvPr>
          <p:cNvCxnSpPr>
            <a:cxnSpLocks/>
          </p:cNvCxnSpPr>
          <p:nvPr/>
        </p:nvCxnSpPr>
        <p:spPr>
          <a:xfrm>
            <a:off x="243755" y="854202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8"/>
    </mc:Choice>
    <mc:Fallback xmlns="">
      <p:transition spd="slow" advTm="3073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6121D-B394-D683-FB93-04D9D0B3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C11CE911-CB22-8462-56AC-88E7A9ABDA7F}"/>
              </a:ext>
            </a:extLst>
          </p:cNvPr>
          <p:cNvSpPr txBox="1">
            <a:spLocks/>
          </p:cNvSpPr>
          <p:nvPr/>
        </p:nvSpPr>
        <p:spPr>
          <a:xfrm>
            <a:off x="3770804" y="275422"/>
            <a:ext cx="8287265" cy="5701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able of 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altLang="zh-CN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ontents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1. Background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>
                <a:solidFill>
                  <a:schemeClr val="accent1"/>
                </a:solidFill>
              </a:rPr>
              <a:t>2. IISAN</a:t>
            </a:r>
            <a:r>
              <a:rPr lang="zh-CN" altLang="en-US" sz="3200" b="1" dirty="0">
                <a:solidFill>
                  <a:schemeClr val="accent1"/>
                </a:solidFill>
              </a:rPr>
              <a:t> </a:t>
            </a:r>
            <a:r>
              <a:rPr lang="en-US" altLang="zh-CN" sz="3200" b="1" dirty="0">
                <a:solidFill>
                  <a:schemeClr val="accent1"/>
                </a:solidFill>
              </a:rPr>
              <a:t>(SIGIR2024)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3</a:t>
            </a:r>
            <a:r>
              <a:rPr lang="en-US" altLang="zh-CN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altLang="zh-CN" sz="3200" b="1" dirty="0"/>
              <a:t>IISAN-Versa: Depth Perspective (TKDE)</a:t>
            </a:r>
            <a:endParaRPr lang="en-US" altLang="zh-CN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altLang="zh-CN" sz="3200" b="1" dirty="0"/>
              <a:t>4. CROSSAN: Breadth Perspective (Preprint)</a:t>
            </a:r>
          </a:p>
          <a:p>
            <a:pPr>
              <a:spcAft>
                <a:spcPts val="600"/>
              </a:spcAft>
            </a:pPr>
            <a:endParaRPr lang="en-US" altLang="zh-CN" sz="3200" b="1" dirty="0"/>
          </a:p>
          <a:p>
            <a:pPr>
              <a:spcAft>
                <a:spcPts val="600"/>
              </a:spcAft>
            </a:pPr>
            <a:endParaRPr lang="en-US" altLang="zh-CN" sz="5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9C64D69D-4EE6-6568-E5C7-F537AF85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59" y="2773945"/>
            <a:ext cx="2919266" cy="13101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3B29-1F67-7BB4-1D79-D0F19439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7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>
            <a:extLst>
              <a:ext uri="{FF2B5EF4-FFF2-40B4-BE49-F238E27FC236}">
                <a16:creationId xmlns:a16="http://schemas.microsoft.com/office/drawing/2014/main" id="{55102CDE-0969-8D33-0DE2-3DC44C48A3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2">
            <a:extLst>
              <a:ext uri="{FF2B5EF4-FFF2-40B4-BE49-F238E27FC236}">
                <a16:creationId xmlns:a16="http://schemas.microsoft.com/office/drawing/2014/main" id="{CE1D7DCF-E3DB-0FE2-D05E-E70885DE1A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5" y="136525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IISAN (SIGIR’24)</a:t>
            </a:r>
          </a:p>
        </p:txBody>
      </p:sp>
      <p:cxnSp>
        <p:nvCxnSpPr>
          <p:cNvPr id="82" name="直线连接符 3">
            <a:extLst>
              <a:ext uri="{FF2B5EF4-FFF2-40B4-BE49-F238E27FC236}">
                <a16:creationId xmlns:a16="http://schemas.microsoft.com/office/drawing/2014/main" id="{CD7F00A9-615F-BB54-0F7B-7F0FD50DF6A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43755" y="854202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92C89DC-7486-9EDF-AAC9-B47C3A8F2E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82" r="6230"/>
          <a:stretch>
            <a:fillRect/>
          </a:stretch>
        </p:blipFill>
        <p:spPr>
          <a:xfrm>
            <a:off x="0" y="1006762"/>
            <a:ext cx="6880577" cy="40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FFB43-797A-9476-9C8F-5C6BD747B7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4" r="4142"/>
          <a:stretch>
            <a:fillRect/>
          </a:stretch>
        </p:blipFill>
        <p:spPr>
          <a:xfrm>
            <a:off x="6880577" y="992008"/>
            <a:ext cx="4930108" cy="34082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76CC5-7DA5-60F7-FAFC-C5C599C67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509E0E-47CB-E517-A00B-6ED73051570C}"/>
              </a:ext>
            </a:extLst>
          </p:cNvPr>
          <p:cNvSpPr txBox="1"/>
          <p:nvPr/>
        </p:nvSpPr>
        <p:spPr>
          <a:xfrm>
            <a:off x="887906" y="5634466"/>
            <a:ext cx="108340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IISAN address this problem by using </a:t>
            </a:r>
            <a:r>
              <a:rPr lang="en-US" sz="2000" b="1" dirty="0"/>
              <a:t>decoupled paradigm and intra-</a:t>
            </a:r>
            <a:r>
              <a:rPr lang="en-US" sz="2000" dirty="0"/>
              <a:t> and </a:t>
            </a:r>
            <a:r>
              <a:rPr lang="en-US" sz="2000" b="1" dirty="0"/>
              <a:t>inter-modal side adapter towers.</a:t>
            </a:r>
          </a:p>
        </p:txBody>
      </p:sp>
    </p:spTree>
    <p:extLst>
      <p:ext uri="{BB962C8B-B14F-4D97-AF65-F5344CB8AC3E}">
        <p14:creationId xmlns:p14="http://schemas.microsoft.com/office/powerpoint/2010/main" val="6022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529AD-1665-C68D-D400-E161183C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>
            <a:extLst>
              <a:ext uri="{FF2B5EF4-FFF2-40B4-BE49-F238E27FC236}">
                <a16:creationId xmlns:a16="http://schemas.microsoft.com/office/drawing/2014/main" id="{075032C3-5888-7530-7569-4715D14F9B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8345" y="136525"/>
            <a:ext cx="10690324" cy="67022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IISAN (SIGIR’24) - Caching Strategy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C3DF133E-119D-5C35-152D-6968CD5E23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3751A45C-C95E-182E-E5F7-8A7ADA94C4B3}"/>
              </a:ext>
            </a:extLst>
          </p:cNvPr>
          <p:cNvCxnSpPr>
            <a:cxnSpLocks/>
          </p:cNvCxnSpPr>
          <p:nvPr/>
        </p:nvCxnSpPr>
        <p:spPr>
          <a:xfrm>
            <a:off x="243755" y="854202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DEF9D72-789C-6635-9C00-10041F4E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153" y="1887125"/>
            <a:ext cx="6761694" cy="4636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205B45-621A-C901-CA77-645CCD7C2821}"/>
              </a:ext>
            </a:extLst>
          </p:cNvPr>
          <p:cNvSpPr txBox="1"/>
          <p:nvPr/>
        </p:nvSpPr>
        <p:spPr>
          <a:xfrm>
            <a:off x="189022" y="1140864"/>
            <a:ext cx="11813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identify that </a:t>
            </a:r>
            <a:r>
              <a:rPr lang="en-GB" sz="2400" dirty="0"/>
              <a:t>the hidden states can be cached for DPEFT more efficiency.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1"/>
    </mc:Choice>
    <mc:Fallback xmlns="">
      <p:transition spd="slow" advTm="202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8FEC-8A09-6607-6A15-D37152A69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>
            <a:extLst>
              <a:ext uri="{FF2B5EF4-FFF2-40B4-BE49-F238E27FC236}">
                <a16:creationId xmlns:a16="http://schemas.microsoft.com/office/drawing/2014/main" id="{3ED0FB4B-23C8-A0BF-8663-4FB03D6F4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2">
            <a:extLst>
              <a:ext uri="{FF2B5EF4-FFF2-40B4-BE49-F238E27FC236}">
                <a16:creationId xmlns:a16="http://schemas.microsoft.com/office/drawing/2014/main" id="{D684C420-16B6-AA38-4842-88A723DB35D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5" y="136525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IISAN (SIGIR’24)</a:t>
            </a:r>
          </a:p>
        </p:txBody>
      </p:sp>
      <p:cxnSp>
        <p:nvCxnSpPr>
          <p:cNvPr id="82" name="直线连接符 3">
            <a:extLst>
              <a:ext uri="{FF2B5EF4-FFF2-40B4-BE49-F238E27FC236}">
                <a16:creationId xmlns:a16="http://schemas.microsoft.com/office/drawing/2014/main" id="{6F511751-1AED-65DD-28EB-14ACDB10B77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43755" y="854202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69001A-3BD0-7C4A-9D45-15E06C48E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45" y="901658"/>
            <a:ext cx="11267090" cy="459029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FB51-5A5D-A920-00FE-28B9077D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8</a:t>
            </a:fld>
            <a:endParaRPr lang="en-GB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34CF9AD-2252-6C63-0293-55C3A42B7C6E}"/>
              </a:ext>
            </a:extLst>
          </p:cNvPr>
          <p:cNvSpPr/>
          <p:nvPr/>
        </p:nvSpPr>
        <p:spPr>
          <a:xfrm>
            <a:off x="9337030" y="1861850"/>
            <a:ext cx="2016770" cy="892367"/>
          </a:xfrm>
          <a:prstGeom prst="roundRect">
            <a:avLst>
              <a:gd name="adj" fmla="val 519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C64616-3E5D-5962-0BFF-8C0B7D8BBC15}"/>
              </a:ext>
            </a:extLst>
          </p:cNvPr>
          <p:cNvSpPr/>
          <p:nvPr/>
        </p:nvSpPr>
        <p:spPr>
          <a:xfrm>
            <a:off x="9337030" y="3230718"/>
            <a:ext cx="2016770" cy="892367"/>
          </a:xfrm>
          <a:prstGeom prst="roundRect">
            <a:avLst>
              <a:gd name="adj" fmla="val 519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AA37DC-746A-F8D4-8185-F7AA60F693A0}"/>
              </a:ext>
            </a:extLst>
          </p:cNvPr>
          <p:cNvSpPr/>
          <p:nvPr/>
        </p:nvSpPr>
        <p:spPr>
          <a:xfrm>
            <a:off x="9318822" y="4541297"/>
            <a:ext cx="2016770" cy="892367"/>
          </a:xfrm>
          <a:prstGeom prst="roundRect">
            <a:avLst>
              <a:gd name="adj" fmla="val 519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BA791-CD11-A12A-C8D0-2F0D1A0EAF23}"/>
              </a:ext>
            </a:extLst>
          </p:cNvPr>
          <p:cNvSpPr txBox="1"/>
          <p:nvPr/>
        </p:nvSpPr>
        <p:spPr>
          <a:xfrm>
            <a:off x="585630" y="5851876"/>
            <a:ext cx="1181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IISAN delivers superior performance while maintaining exceptional efficiency.</a:t>
            </a:r>
          </a:p>
        </p:txBody>
      </p:sp>
    </p:spTree>
    <p:extLst>
      <p:ext uri="{BB962C8B-B14F-4D97-AF65-F5344CB8AC3E}">
        <p14:creationId xmlns:p14="http://schemas.microsoft.com/office/powerpoint/2010/main" val="21050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1EBE3-10C9-D4ED-B169-1352AE3D4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>
            <a:extLst>
              <a:ext uri="{FF2B5EF4-FFF2-40B4-BE49-F238E27FC236}">
                <a16:creationId xmlns:a16="http://schemas.microsoft.com/office/drawing/2014/main" id="{9D946591-AAF4-46F3-C853-0721957CAB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6"/>
          <a:stretch/>
        </p:blipFill>
        <p:spPr bwMode="auto">
          <a:xfrm>
            <a:off x="8493750" y="-164890"/>
            <a:ext cx="4172939" cy="10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2">
            <a:extLst>
              <a:ext uri="{FF2B5EF4-FFF2-40B4-BE49-F238E27FC236}">
                <a16:creationId xmlns:a16="http://schemas.microsoft.com/office/drawing/2014/main" id="{0991601E-EE28-FE33-4D44-28A6AAD54C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5" y="136525"/>
            <a:ext cx="10690324" cy="67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IISAN’s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Limitations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</p:txBody>
      </p:sp>
      <p:cxnSp>
        <p:nvCxnSpPr>
          <p:cNvPr id="82" name="直线连接符 3">
            <a:extLst>
              <a:ext uri="{FF2B5EF4-FFF2-40B4-BE49-F238E27FC236}">
                <a16:creationId xmlns:a16="http://schemas.microsoft.com/office/drawing/2014/main" id="{3FAD1CFC-5A10-2FD2-EEE7-1634742CEE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43755" y="854202"/>
            <a:ext cx="781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85DE1DA-8220-ABCA-8067-E031CD6C4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82" r="6230"/>
          <a:stretch>
            <a:fillRect/>
          </a:stretch>
        </p:blipFill>
        <p:spPr>
          <a:xfrm rot="16200000">
            <a:off x="105445" y="2347332"/>
            <a:ext cx="5227344" cy="3054123"/>
          </a:xfrm>
          <a:prstGeom prst="rect">
            <a:avLst/>
          </a:prstGeom>
        </p:spPr>
      </p:pic>
      <p:sp>
        <p:nvSpPr>
          <p:cNvPr id="2" name="矩形 5">
            <a:extLst>
              <a:ext uri="{FF2B5EF4-FFF2-40B4-BE49-F238E27FC236}">
                <a16:creationId xmlns:a16="http://schemas.microsoft.com/office/drawing/2014/main" id="{42FBEADC-0C5C-4347-8F3F-4AF5EFB1CB83}"/>
              </a:ext>
            </a:extLst>
          </p:cNvPr>
          <p:cNvSpPr/>
          <p:nvPr/>
        </p:nvSpPr>
        <p:spPr>
          <a:xfrm>
            <a:off x="5583507" y="1140864"/>
            <a:ext cx="61117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Although IISAN demonstrates state-of-the-art efficiency and effectiveness in adapting multimodal foundation models (MFMs) for recommendation tasks, it still faces two major limitations (Depth and Breadth) that restrict its broader applicability:</a:t>
            </a:r>
          </a:p>
          <a:p>
            <a:endParaRPr lang="en-US" altLang="zh-CN" sz="2000" dirty="0"/>
          </a:p>
          <a:p>
            <a:pPr marL="342900" indent="-342900">
              <a:buAutoNum type="arabicPeriod"/>
            </a:pPr>
            <a:r>
              <a:rPr lang="en-US" altLang="zh-CN" sz="2000" b="1" dirty="0"/>
              <a:t>Depth Limitation: </a:t>
            </a:r>
            <a:r>
              <a:rPr lang="en-US" altLang="zh-CN" sz="2000" dirty="0"/>
              <a:t>It relies on the assumption of </a:t>
            </a:r>
            <a:r>
              <a:rPr lang="en-US" altLang="zh-CN" sz="2000" dirty="0">
                <a:solidFill>
                  <a:srgbClr val="FF0000"/>
                </a:solidFill>
              </a:rPr>
              <a:t>symmetrical</a:t>
            </a:r>
            <a:r>
              <a:rPr lang="en-US" altLang="zh-CN" sz="2000" dirty="0"/>
              <a:t> multimodal encoders, which does not hold in practice, as large language models (LLMs) are typically much deeper than vision encoders.</a:t>
            </a:r>
          </a:p>
          <a:p>
            <a:pPr marL="342900" indent="-342900">
              <a:buAutoNum type="arabicPeriod"/>
            </a:pPr>
            <a:r>
              <a:rPr lang="en-US" altLang="zh-CN" sz="2000" b="1" dirty="0"/>
              <a:t>Breadth Limitation: </a:t>
            </a:r>
            <a:r>
              <a:rPr lang="en-US" altLang="zh-CN" sz="2000" dirty="0"/>
              <a:t>It supports only </a:t>
            </a:r>
            <a:r>
              <a:rPr lang="en-US" altLang="zh-CN" sz="2000" dirty="0">
                <a:solidFill>
                  <a:srgbClr val="FF0000"/>
                </a:solidFill>
              </a:rPr>
              <a:t>two modalities</a:t>
            </a:r>
            <a:r>
              <a:rPr lang="en-US" altLang="zh-CN" sz="2000" dirty="0"/>
              <a:t>, overlooking the fact that real-world recommendation scenarios often involve multiple modalities beyond just text and vision.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D7EEF-C0B8-2F26-BD57-853B567E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7CE6-D950-4FF5-BDC0-D01CC9B5BDF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43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23051</TotalTime>
  <Words>872</Words>
  <Application>Microsoft Macintosh PowerPoint</Application>
  <PresentationFormat>Widescreen</PresentationFormat>
  <Paragraphs>111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等线</vt:lpstr>
      <vt:lpstr>等线 Light</vt:lpstr>
      <vt:lpstr>Aptos</vt:lpstr>
      <vt:lpstr>Arial</vt:lpstr>
      <vt:lpstr>Calibri</vt:lpstr>
      <vt:lpstr>Office 主题​​</vt:lpstr>
      <vt:lpstr>Advancing Efficient and Effective Adaptation of Multimodal Foundation Models for Recommendation</vt:lpstr>
      <vt:lpstr>PowerPoint Presentation</vt:lpstr>
      <vt:lpstr>Background-Adapting Foundational Models</vt:lpstr>
      <vt:lpstr>Presented Work</vt:lpstr>
      <vt:lpstr>PowerPoint Presentation</vt:lpstr>
      <vt:lpstr>PowerPoint Presentation</vt:lpstr>
      <vt:lpstr>IISAN (SIGIR’24) - Caching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Kaiwen Zheng (PGR)</dc:creator>
  <cp:lastModifiedBy>Fu, J. (Junchen)</cp:lastModifiedBy>
  <cp:revision>249</cp:revision>
  <dcterms:created xsi:type="dcterms:W3CDTF">2024-07-28T02:35:12Z</dcterms:created>
  <dcterms:modified xsi:type="dcterms:W3CDTF">2025-10-27T10:06:36Z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465f887-04a9-4c17-8b62-103eddccf68b_Enabled">
    <vt:lpwstr>true</vt:lpwstr>
  </property>
  <property fmtid="{D5CDD505-2E9C-101B-9397-08002B2CF9AE}" pid="3" name="MSIP_Label_d465f887-04a9-4c17-8b62-103eddccf68b_SetDate">
    <vt:lpwstr>2025-10-26T21:24:06Z</vt:lpwstr>
  </property>
  <property fmtid="{D5CDD505-2E9C-101B-9397-08002B2CF9AE}" pid="4" name="MSIP_Label_d465f887-04a9-4c17-8b62-103eddccf68b_Method">
    <vt:lpwstr>Standard</vt:lpwstr>
  </property>
  <property fmtid="{D5CDD505-2E9C-101B-9397-08002B2CF9AE}" pid="5" name="MSIP_Label_d465f887-04a9-4c17-8b62-103eddccf68b_Name">
    <vt:lpwstr>Internal - Intern</vt:lpwstr>
  </property>
  <property fmtid="{D5CDD505-2E9C-101B-9397-08002B2CF9AE}" pid="6" name="MSIP_Label_d465f887-04a9-4c17-8b62-103eddccf68b_SiteId">
    <vt:lpwstr>ca2a7f76-dbd7-4ec0-9108-6b3d524fb7c8</vt:lpwstr>
  </property>
  <property fmtid="{D5CDD505-2E9C-101B-9397-08002B2CF9AE}" pid="7" name="MSIP_Label_d465f887-04a9-4c17-8b62-103eddccf68b_ActionId">
    <vt:lpwstr>12acf0b1-72ff-4c69-bfed-3cecb7db854c</vt:lpwstr>
  </property>
  <property fmtid="{D5CDD505-2E9C-101B-9397-08002B2CF9AE}" pid="8" name="MSIP_Label_d465f887-04a9-4c17-8b62-103eddccf68b_ContentBits">
    <vt:lpwstr>2</vt:lpwstr>
  </property>
  <property fmtid="{D5CDD505-2E9C-101B-9397-08002B2CF9AE}" pid="9" name="MSIP_Label_d465f887-04a9-4c17-8b62-103eddccf68b_Tag">
    <vt:lpwstr>50, 3, 0, 1</vt:lpwstr>
  </property>
  <property fmtid="{D5CDD505-2E9C-101B-9397-08002B2CF9AE}" pid="10" name="ClassificationContentMarkingFooterLocations">
    <vt:lpwstr>Office 主题​​:8</vt:lpwstr>
  </property>
  <property fmtid="{D5CDD505-2E9C-101B-9397-08002B2CF9AE}" pid="11" name="ClassificationContentMarkingFooterText">
    <vt:lpwstr>Classified as Internal | Intern</vt:lpwstr>
  </property>
</Properties>
</file>